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405" r:id="rId5"/>
    <p:sldId id="440" r:id="rId6"/>
    <p:sldId id="406" r:id="rId7"/>
    <p:sldId id="430" r:id="rId8"/>
    <p:sldId id="407" r:id="rId9"/>
    <p:sldId id="408" r:id="rId10"/>
    <p:sldId id="427" r:id="rId11"/>
    <p:sldId id="438" r:id="rId12"/>
    <p:sldId id="450" r:id="rId13"/>
    <p:sldId id="441" r:id="rId14"/>
    <p:sldId id="442" r:id="rId15"/>
    <p:sldId id="443" r:id="rId16"/>
    <p:sldId id="444" r:id="rId17"/>
    <p:sldId id="445" r:id="rId18"/>
    <p:sldId id="446" r:id="rId19"/>
    <p:sldId id="447" r:id="rId20"/>
    <p:sldId id="448" r:id="rId21"/>
    <p:sldId id="410" r:id="rId22"/>
    <p:sldId id="439" r:id="rId23"/>
    <p:sldId id="414" r:id="rId24"/>
    <p:sldId id="415" r:id="rId25"/>
    <p:sldId id="417" r:id="rId26"/>
    <p:sldId id="419" r:id="rId27"/>
    <p:sldId id="420" r:id="rId28"/>
    <p:sldId id="425" r:id="rId29"/>
    <p:sldId id="421" r:id="rId30"/>
    <p:sldId id="44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0099FF"/>
    <a:srgbClr val="66CCFF"/>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32" autoAdjust="0"/>
    <p:restoredTop sz="94660"/>
  </p:normalViewPr>
  <p:slideViewPr>
    <p:cSldViewPr snapToGrid="0">
      <p:cViewPr varScale="1">
        <p:scale>
          <a:sx n="72" d="100"/>
          <a:sy n="72" d="100"/>
        </p:scale>
        <p:origin x="582"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9" d="100"/>
          <a:sy n="109" d="100"/>
        </p:scale>
        <p:origin x="434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Campbell" userId="6515d766-5a5f-469e-a14e-fa3653bf105f" providerId="ADAL" clId="{F68B07B7-B2C2-4FCD-A515-7F297B97D6D6}"/>
    <pc:docChg chg="modSld">
      <pc:chgData name="Audrey Campbell" userId="6515d766-5a5f-469e-a14e-fa3653bf105f" providerId="ADAL" clId="{F68B07B7-B2C2-4FCD-A515-7F297B97D6D6}" dt="2021-06-15T09:24:12.784" v="2" actId="114"/>
      <pc:docMkLst>
        <pc:docMk/>
      </pc:docMkLst>
      <pc:sldChg chg="modSp">
        <pc:chgData name="Audrey Campbell" userId="6515d766-5a5f-469e-a14e-fa3653bf105f" providerId="ADAL" clId="{F68B07B7-B2C2-4FCD-A515-7F297B97D6D6}" dt="2021-06-15T09:24:12.784" v="2" actId="114"/>
        <pc:sldMkLst>
          <pc:docMk/>
          <pc:sldMk cId="2768475712" sldId="449"/>
        </pc:sldMkLst>
        <pc:spChg chg="mod">
          <ac:chgData name="Audrey Campbell" userId="6515d766-5a5f-469e-a14e-fa3653bf105f" providerId="ADAL" clId="{F68B07B7-B2C2-4FCD-A515-7F297B97D6D6}" dt="2021-06-15T09:24:12.784" v="2" actId="114"/>
          <ac:spMkLst>
            <pc:docMk/>
            <pc:sldMk cId="2768475712" sldId="449"/>
            <ac:spMk id="3" creationId="{5D969294-BEA8-40F4-819E-5FF495FFFE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71B53-39E3-274B-8929-5164662F6308}" type="datetimeFigureOut">
              <a:rPr lang="en-GB" smtClean="0"/>
              <a:t>14/06/2021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BB013-F420-7E46-AC09-B9C372A85B05}" type="slidenum">
              <a:rPr lang="en-GB" smtClean="0"/>
              <a:t>‹#›</a:t>
            </a:fld>
            <a:endParaRPr lang="en-GB"/>
          </a:p>
        </p:txBody>
      </p:sp>
    </p:spTree>
    <p:extLst>
      <p:ext uri="{BB962C8B-B14F-4D97-AF65-F5344CB8AC3E}">
        <p14:creationId xmlns:p14="http://schemas.microsoft.com/office/powerpoint/2010/main" val="214097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University of Hertfordshire logo">
            <a:extLst>
              <a:ext uri="{FF2B5EF4-FFF2-40B4-BE49-F238E27FC236}">
                <a16:creationId xmlns:a16="http://schemas.microsoft.com/office/drawing/2014/main" id="{16E4BB13-0D32-AA4A-BF91-2B76A7C182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44000" y="2854800"/>
            <a:ext cx="6501600" cy="1153633"/>
          </a:xfrm>
          <a:prstGeom prst="rect">
            <a:avLst/>
          </a:prstGeom>
        </p:spPr>
      </p:pic>
    </p:spTree>
    <p:extLst>
      <p:ext uri="{BB962C8B-B14F-4D97-AF65-F5344CB8AC3E}">
        <p14:creationId xmlns:p14="http://schemas.microsoft.com/office/powerpoint/2010/main" val="2452769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 2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FE49-0143-472F-897B-A7DAB87AB4E4}"/>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60A8C9C5-E913-47B9-82DE-196768E6D657}"/>
              </a:ext>
            </a:extLst>
          </p:cNvPr>
          <p:cNvSpPr>
            <a:spLocks noGrp="1"/>
          </p:cNvSpPr>
          <p:nvPr>
            <p:ph type="ftr" sz="quarter" idx="11"/>
          </p:nvPr>
        </p:nvSpPr>
        <p:spPr/>
        <p:txBody>
          <a:bodyPr/>
          <a:lstStyle/>
          <a:p>
            <a:r>
              <a:rPr lang="en-GB" dirty="0"/>
              <a:t>PRESENTATION TITLE (ADD VIA INSERT, HEADER &amp; FOOTER)</a:t>
            </a:r>
          </a:p>
        </p:txBody>
      </p:sp>
      <p:sp>
        <p:nvSpPr>
          <p:cNvPr id="7" name="Slide Number Placeholder 6">
            <a:extLst>
              <a:ext uri="{FF2B5EF4-FFF2-40B4-BE49-F238E27FC236}">
                <a16:creationId xmlns:a16="http://schemas.microsoft.com/office/drawing/2014/main" id="{E1558F66-ECA3-4B00-A383-8D2B86217C93}"/>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8" name="Rectangle 7">
            <a:extLst>
              <a:ext uri="{FF2B5EF4-FFF2-40B4-BE49-F238E27FC236}">
                <a16:creationId xmlns:a16="http://schemas.microsoft.com/office/drawing/2014/main" id="{039FCF96-B7D6-4CCD-A4AE-46A67249D3BD}"/>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9">
            <a:extLst>
              <a:ext uri="{FF2B5EF4-FFF2-40B4-BE49-F238E27FC236}">
                <a16:creationId xmlns:a16="http://schemas.microsoft.com/office/drawing/2014/main" id="{741F3B7A-B2BF-40FC-8EB2-F1C37D316488}"/>
              </a:ext>
            </a:extLst>
          </p:cNvPr>
          <p:cNvSpPr>
            <a:spLocks noGrp="1"/>
          </p:cNvSpPr>
          <p:nvPr>
            <p:ph sz="quarter" idx="13" hasCustomPrompt="1"/>
          </p:nvPr>
        </p:nvSpPr>
        <p:spPr>
          <a:xfrm>
            <a:off x="953999" y="2728800"/>
            <a:ext cx="2959199" cy="3164000"/>
          </a:xfrm>
        </p:spPr>
        <p:txBody>
          <a:bodyPr vert="horz" lIns="0" tIns="0" rIns="0" bIns="0" rtlCol="0">
            <a:noAutofit/>
          </a:bodyPr>
          <a:lstStyle>
            <a:lvl1pPr>
              <a:defRPr lang="en-US" b="0" dirty="0" smtClean="0">
                <a:solidFill>
                  <a:srgbClr val="203232"/>
                </a:solidFill>
              </a:defRPr>
            </a:lvl1pPr>
            <a:lvl2pPr>
              <a:defRPr lang="en-US" dirty="0" smtClean="0"/>
            </a:lvl2pPr>
            <a:lvl3pPr>
              <a:defRPr lang="en-US" dirty="0" smtClean="0"/>
            </a:lvl3pPr>
            <a:lvl4pPr>
              <a:defRPr lang="en-US" dirty="0" smtClean="0"/>
            </a:lvl4pPr>
            <a:lvl5pPr>
              <a:defRPr lang="en-GB" dirty="0">
                <a:solidFill>
                  <a:schemeClr val="accent4"/>
                </a:solidFill>
              </a:defRPr>
            </a:lvl5pPr>
          </a:lstStyle>
          <a:p>
            <a:pPr lvl="0"/>
            <a:r>
              <a:rPr lang="en-GB" b="0" dirty="0"/>
              <a:t>Add Text</a:t>
            </a:r>
            <a:endParaRPr lang="en-GB" dirty="0"/>
          </a:p>
        </p:txBody>
      </p:sp>
      <p:sp>
        <p:nvSpPr>
          <p:cNvPr id="12" name="Picture Placeholder 11">
            <a:extLst>
              <a:ext uri="{FF2B5EF4-FFF2-40B4-BE49-F238E27FC236}">
                <a16:creationId xmlns:a16="http://schemas.microsoft.com/office/drawing/2014/main" id="{EE94F40C-42CE-410C-9924-223F095B01D4}"/>
              </a:ext>
            </a:extLst>
          </p:cNvPr>
          <p:cNvSpPr>
            <a:spLocks noGrp="1"/>
          </p:cNvSpPr>
          <p:nvPr>
            <p:ph type="pic" sz="quarter" idx="14"/>
          </p:nvPr>
        </p:nvSpPr>
        <p:spPr>
          <a:xfrm>
            <a:off x="4399976" y="2728801"/>
            <a:ext cx="2959200" cy="3164000"/>
          </a:xfrm>
        </p:spPr>
        <p:txBody>
          <a:bodyPr/>
          <a:lstStyle/>
          <a:p>
            <a:endParaRPr lang="en-GB"/>
          </a:p>
        </p:txBody>
      </p:sp>
      <p:sp>
        <p:nvSpPr>
          <p:cNvPr id="13" name="Picture Placeholder 11">
            <a:extLst>
              <a:ext uri="{FF2B5EF4-FFF2-40B4-BE49-F238E27FC236}">
                <a16:creationId xmlns:a16="http://schemas.microsoft.com/office/drawing/2014/main" id="{DDD66DCB-A130-45DF-A1D5-B79F722495CC}"/>
              </a:ext>
            </a:extLst>
          </p:cNvPr>
          <p:cNvSpPr>
            <a:spLocks noGrp="1"/>
          </p:cNvSpPr>
          <p:nvPr>
            <p:ph type="pic" sz="quarter" idx="15"/>
          </p:nvPr>
        </p:nvSpPr>
        <p:spPr>
          <a:xfrm>
            <a:off x="7845955" y="2728801"/>
            <a:ext cx="2959200" cy="3164000"/>
          </a:xfrm>
        </p:spPr>
        <p:txBody>
          <a:bodyPr/>
          <a:lstStyle/>
          <a:p>
            <a:endParaRPr lang="en-GB"/>
          </a:p>
        </p:txBody>
      </p:sp>
    </p:spTree>
    <p:extLst>
      <p:ext uri="{BB962C8B-B14F-4D97-AF65-F5344CB8AC3E}">
        <p14:creationId xmlns:p14="http://schemas.microsoft.com/office/powerpoint/2010/main" val="278207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07C322-846C-9045-AD91-A93C82FC5AAF}"/>
              </a:ext>
            </a:extLst>
          </p:cNvPr>
          <p:cNvSpPr>
            <a:spLocks noGrp="1"/>
          </p:cNvSpPr>
          <p:nvPr>
            <p:ph type="pic" sz="quarter" idx="10" hasCustomPrompt="1"/>
          </p:nvPr>
        </p:nvSpPr>
        <p:spPr>
          <a:xfrm>
            <a:off x="0" y="0"/>
            <a:ext cx="12192000" cy="6858000"/>
          </a:xfrm>
        </p:spPr>
        <p:txBody>
          <a:bodyPr/>
          <a:lstStyle>
            <a:lvl1pPr>
              <a:defRPr>
                <a:solidFill>
                  <a:schemeClr val="bg1"/>
                </a:solidFill>
              </a:defRPr>
            </a:lvl1pPr>
          </a:lstStyle>
          <a:p>
            <a:r>
              <a:rPr lang="en-US" dirty="0"/>
              <a:t>Picture</a:t>
            </a:r>
          </a:p>
        </p:txBody>
      </p:sp>
    </p:spTree>
    <p:extLst>
      <p:ext uri="{BB962C8B-B14F-4D97-AF65-F5344CB8AC3E}">
        <p14:creationId xmlns:p14="http://schemas.microsoft.com/office/powerpoint/2010/main" val="250850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ideo">
    <p:bg>
      <p:bgPr>
        <a:solidFill>
          <a:schemeClr val="accent2"/>
        </a:solidFill>
        <a:effectLst/>
      </p:bgPr>
    </p:bg>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9ABCF9A5-761F-434B-BBB5-D788CB1E79D8}"/>
              </a:ext>
            </a:extLst>
          </p:cNvPr>
          <p:cNvSpPr>
            <a:spLocks noGrp="1"/>
          </p:cNvSpPr>
          <p:nvPr>
            <p:ph type="media" sz="quarter" idx="10"/>
          </p:nvPr>
        </p:nvSpPr>
        <p:spPr>
          <a:xfrm>
            <a:off x="140400" y="140400"/>
            <a:ext cx="11916000" cy="6580800"/>
          </a:xfrm>
          <a:solidFill>
            <a:schemeClr val="bg1"/>
          </a:solidFill>
        </p:spPr>
        <p:txBody>
          <a:bodyPr/>
          <a:lstStyle/>
          <a:p>
            <a:endParaRPr lang="en-GB"/>
          </a:p>
        </p:txBody>
      </p:sp>
    </p:spTree>
    <p:extLst>
      <p:ext uri="{BB962C8B-B14F-4D97-AF65-F5344CB8AC3E}">
        <p14:creationId xmlns:p14="http://schemas.microsoft.com/office/powerpoint/2010/main" val="535763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countries">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B2996-A3B8-FB47-A5F4-F6B98880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790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5 acres">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E5EDA-48D0-A340-A68A-55343065BE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667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munity">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FF30E-522D-6E4B-AFF5-83340729A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510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d your fit">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13B5D-581B-174C-BA97-9284B7D66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187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ds in work">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7F818-D5CB-E846-83E7-F7E6C370C5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5657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y Abroad">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024706-80F5-4B49-A4BF-488E8480F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9869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olunteer">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E04EB-B0D8-584B-BAE8-8B7E80DCA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867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ver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2A8F1C-944D-43D8-8C86-1352523501EE}"/>
              </a:ext>
            </a:extLst>
          </p:cNvPr>
          <p:cNvSpPr>
            <a:spLocks noGrp="1"/>
          </p:cNvSpPr>
          <p:nvPr>
            <p:ph type="pic" sz="quarter" idx="10"/>
          </p:nvPr>
        </p:nvSpPr>
        <p:spPr>
          <a:xfrm>
            <a:off x="0" y="0"/>
            <a:ext cx="12192000" cy="6858000"/>
          </a:xfrm>
          <a:solidFill>
            <a:schemeClr val="bg1">
              <a:lumMod val="85000"/>
              <a:alpha val="10000"/>
            </a:schemeClr>
          </a:solidFill>
        </p:spPr>
        <p:txBody>
          <a:bodyPr/>
          <a:lstStyle/>
          <a:p>
            <a:endParaRPr lang="en-GB" dirty="0"/>
          </a:p>
        </p:txBody>
      </p:sp>
      <p:sp>
        <p:nvSpPr>
          <p:cNvPr id="2" name="Title 1">
            <a:extLst>
              <a:ext uri="{FF2B5EF4-FFF2-40B4-BE49-F238E27FC236}">
                <a16:creationId xmlns:a16="http://schemas.microsoft.com/office/drawing/2014/main" id="{A4DE70B5-BA04-4DB3-853D-A1C05ADF828C}"/>
              </a:ext>
            </a:extLst>
          </p:cNvPr>
          <p:cNvSpPr>
            <a:spLocks noGrp="1"/>
          </p:cNvSpPr>
          <p:nvPr>
            <p:ph type="title"/>
          </p:nvPr>
        </p:nvSpPr>
        <p:spPr>
          <a:xfrm>
            <a:off x="954000" y="1962000"/>
            <a:ext cx="7200000" cy="408766"/>
          </a:xfrm>
        </p:spPr>
        <p:txBody>
          <a:bodyPr anchor="t" anchorCtr="0">
            <a:spAutoFit/>
          </a:bodyPr>
          <a:lstStyle>
            <a:lvl1pPr>
              <a:lnSpc>
                <a:spcPts val="3360"/>
              </a:lnSpc>
              <a:defRPr sz="2800" b="1" kern="900" spc="-100" baseline="0">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0440712-862D-4568-80A4-86117B896766}"/>
              </a:ext>
            </a:extLst>
          </p:cNvPr>
          <p:cNvSpPr>
            <a:spLocks noGrp="1"/>
          </p:cNvSpPr>
          <p:nvPr>
            <p:ph idx="1"/>
          </p:nvPr>
        </p:nvSpPr>
        <p:spPr>
          <a:xfrm>
            <a:off x="946800" y="2728800"/>
            <a:ext cx="9000000" cy="1641475"/>
          </a:xfrm>
        </p:spPr>
        <p:txBody>
          <a:bodyPr wrap="square" lIns="0" tIns="0" rIns="0" bIns="0" anchor="t" anchorCtr="0">
            <a:noAutofit/>
          </a:bodyPr>
          <a:lstStyle>
            <a:lvl1pPr marL="0" indent="0">
              <a:lnSpc>
                <a:spcPts val="6400"/>
              </a:lnSpc>
              <a:spcBef>
                <a:spcPts val="0"/>
              </a:spcBef>
              <a:buNone/>
              <a:defRPr sz="5775" b="1" kern="5000" spc="-150" baseline="0">
                <a:solidFill>
                  <a:schemeClr val="bg1"/>
                </a:solidFill>
                <a:latin typeface="+mn-lt"/>
              </a:defRPr>
            </a:lvl1pPr>
          </a:lstStyle>
          <a:p>
            <a:pPr lvl="0"/>
            <a:r>
              <a:rPr lang="en-US" dirty="0"/>
              <a:t>Click to edit Master text styles</a:t>
            </a:r>
            <a:endParaRPr lang="en-GB" dirty="0"/>
          </a:p>
        </p:txBody>
      </p:sp>
      <p:sp>
        <p:nvSpPr>
          <p:cNvPr id="11" name="Slide Number Placeholder 10">
            <a:extLst>
              <a:ext uri="{FF2B5EF4-FFF2-40B4-BE49-F238E27FC236}">
                <a16:creationId xmlns:a16="http://schemas.microsoft.com/office/drawing/2014/main" id="{20D04609-EA00-435E-8BE3-5DB9B94448A1}"/>
              </a:ext>
            </a:extLst>
          </p:cNvPr>
          <p:cNvSpPr>
            <a:spLocks noGrp="1"/>
          </p:cNvSpPr>
          <p:nvPr>
            <p:ph type="sldNum" sz="quarter" idx="13"/>
          </p:nvPr>
        </p:nvSpPr>
        <p:spPr>
          <a:xfrm>
            <a:off x="10616400" y="1962000"/>
            <a:ext cx="622800" cy="277200"/>
          </a:xfrm>
        </p:spPr>
        <p:txBody>
          <a:bodyPr/>
          <a:lstStyle>
            <a:lvl1pPr>
              <a:defRPr b="1">
                <a:solidFill>
                  <a:schemeClr val="bg2"/>
                </a:solidFill>
              </a:defRPr>
            </a:lvl1pPr>
          </a:lstStyle>
          <a:p>
            <a:fld id="{E4D355CA-84B7-41B1-B164-8BB439CC7C6B}" type="slidenum">
              <a:rPr lang="en-GB" smtClean="0"/>
              <a:pPr/>
              <a:t>‹#›</a:t>
            </a:fld>
            <a:endParaRPr lang="en-GB" dirty="0"/>
          </a:p>
        </p:txBody>
      </p:sp>
    </p:spTree>
    <p:extLst>
      <p:ext uri="{BB962C8B-B14F-4D97-AF65-F5344CB8AC3E}">
        <p14:creationId xmlns:p14="http://schemas.microsoft.com/office/powerpoint/2010/main" val="423828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200">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7CF99-E260-014A-99A6-5B51BEA7C4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2908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cons and tex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2B6D5D-0892-4B4E-86D9-894852B1242C}"/>
              </a:ext>
            </a:extLst>
          </p:cNvPr>
          <p:cNvSpPr>
            <a:spLocks noGrp="1"/>
          </p:cNvSpPr>
          <p:nvPr>
            <p:ph type="ftr" sz="quarter" idx="11"/>
          </p:nvPr>
        </p:nvSpPr>
        <p:spPr/>
        <p:txBody>
          <a:body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3B7428FC-C061-4730-9EA5-A52A00413991}"/>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7" name="Rectangle 6">
            <a:extLst>
              <a:ext uri="{FF2B5EF4-FFF2-40B4-BE49-F238E27FC236}">
                <a16:creationId xmlns:a16="http://schemas.microsoft.com/office/drawing/2014/main" id="{850AA271-B0BA-42CD-A544-17AAB1FA2EEA}"/>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699880E3-4DE3-A642-9738-DF49DDCC9AC5}"/>
              </a:ext>
            </a:extLst>
          </p:cNvPr>
          <p:cNvSpPr>
            <a:spLocks noGrp="1"/>
          </p:cNvSpPr>
          <p:nvPr>
            <p:ph idx="18" hasCustomPrompt="1"/>
          </p:nvPr>
        </p:nvSpPr>
        <p:spPr>
          <a:xfrm>
            <a:off x="970139" y="4079342"/>
            <a:ext cx="3144661" cy="2252134"/>
          </a:xfrm>
        </p:spPr>
        <p:txBody>
          <a:bodyPr vert="horz" lIns="0" tIns="0" rIns="0" bIns="0" rtlCol="0">
            <a:noAutofit/>
          </a:bodyPr>
          <a:lstStyle>
            <a:lvl1pPr>
              <a:defRPr lang="en-US" b="0" dirty="0" smtClean="0">
                <a:solidFill>
                  <a:srgbClr val="203232"/>
                </a:solidFill>
              </a:defRPr>
            </a:lvl1pPr>
            <a:lvl2pPr>
              <a:defRPr lang="en-US" dirty="0" smtClean="0"/>
            </a:lvl2pPr>
            <a:lvl3pPr>
              <a:defRPr lang="en-GB" dirty="0"/>
            </a:lvl3pPr>
            <a:lvl5pPr>
              <a:defRPr>
                <a:solidFill>
                  <a:schemeClr val="accent4"/>
                </a:solidFill>
              </a:defRPr>
            </a:lvl5pPr>
          </a:lstStyle>
          <a:p>
            <a:pPr lvl="0"/>
            <a:r>
              <a:rPr lang="en-GB" dirty="0"/>
              <a:t>Add Text</a:t>
            </a:r>
          </a:p>
        </p:txBody>
      </p:sp>
      <p:sp>
        <p:nvSpPr>
          <p:cNvPr id="17" name="Content Placeholder 2">
            <a:extLst>
              <a:ext uri="{FF2B5EF4-FFF2-40B4-BE49-F238E27FC236}">
                <a16:creationId xmlns:a16="http://schemas.microsoft.com/office/drawing/2014/main" id="{CF37D495-D835-8E4B-A177-5E12F893DDCA}"/>
              </a:ext>
            </a:extLst>
          </p:cNvPr>
          <p:cNvSpPr>
            <a:spLocks noGrp="1"/>
          </p:cNvSpPr>
          <p:nvPr>
            <p:ph idx="19" hasCustomPrompt="1"/>
          </p:nvPr>
        </p:nvSpPr>
        <p:spPr>
          <a:xfrm>
            <a:off x="8077200" y="4062209"/>
            <a:ext cx="3144661" cy="2252134"/>
          </a:xfrm>
        </p:spPr>
        <p:txBody>
          <a:bodyPr vert="horz" lIns="0" tIns="0" rIns="0" bIns="0" rtlCol="0">
            <a:noAutofit/>
          </a:bodyPr>
          <a:lstStyle>
            <a:lvl1pPr marL="0" marR="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lang="en-US" b="0">
                <a:solidFill>
                  <a:srgbClr val="203232"/>
                </a:solidFill>
              </a:defRPr>
            </a:lvl1pPr>
            <a:lvl2pPr>
              <a:defRPr lang="en-US" dirty="0" smtClean="0"/>
            </a:lvl2pPr>
            <a:lvl3pPr>
              <a:defRPr lang="en-GB" dirty="0"/>
            </a:lvl3pPr>
            <a:lvl5pPr>
              <a:defRPr>
                <a:solidFill>
                  <a:schemeClr val="accent4"/>
                </a:solidFill>
              </a:defRPr>
            </a:lvl5pPr>
          </a:lstStyle>
          <a:p>
            <a:pPr marL="0" marR="0" lvl="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a:pPr>
            <a:r>
              <a:rPr lang="en-GB" dirty="0"/>
              <a:t>Add </a:t>
            </a:r>
            <a:r>
              <a:rPr lang="en-US" dirty="0"/>
              <a:t>Text</a:t>
            </a:r>
            <a:endParaRPr lang="en-GB" dirty="0"/>
          </a:p>
        </p:txBody>
      </p:sp>
      <p:sp>
        <p:nvSpPr>
          <p:cNvPr id="18" name="Content Placeholder 2">
            <a:extLst>
              <a:ext uri="{FF2B5EF4-FFF2-40B4-BE49-F238E27FC236}">
                <a16:creationId xmlns:a16="http://schemas.microsoft.com/office/drawing/2014/main" id="{A6804C7E-983C-9246-90C0-AF8A0CE2CA84}"/>
              </a:ext>
            </a:extLst>
          </p:cNvPr>
          <p:cNvSpPr>
            <a:spLocks noGrp="1"/>
          </p:cNvSpPr>
          <p:nvPr>
            <p:ph idx="20" hasCustomPrompt="1"/>
          </p:nvPr>
        </p:nvSpPr>
        <p:spPr>
          <a:xfrm>
            <a:off x="4523669" y="4062209"/>
            <a:ext cx="3144661" cy="2252134"/>
          </a:xfrm>
        </p:spPr>
        <p:txBody>
          <a:bodyPr vert="horz" lIns="0" tIns="0" rIns="0" bIns="0" rtlCol="0">
            <a:noAutofit/>
          </a:bodyPr>
          <a:lstStyle>
            <a:lvl1pPr marL="0" marR="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lang="en-US" b="0">
                <a:solidFill>
                  <a:srgbClr val="203232"/>
                </a:solidFill>
              </a:defRPr>
            </a:lvl1pPr>
            <a:lvl2pPr>
              <a:defRPr lang="en-US" dirty="0" smtClean="0"/>
            </a:lvl2pPr>
            <a:lvl3pPr>
              <a:defRPr lang="en-GB" dirty="0"/>
            </a:lvl3pPr>
            <a:lvl5pPr>
              <a:defRPr>
                <a:solidFill>
                  <a:schemeClr val="accent4"/>
                </a:solidFill>
              </a:defRPr>
            </a:lvl5pPr>
          </a:lstStyle>
          <a:p>
            <a:pPr marL="0" marR="0" lvl="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a:pPr>
            <a:r>
              <a:rPr lang="en-GB" dirty="0"/>
              <a:t>Add </a:t>
            </a:r>
            <a:r>
              <a:rPr lang="en-US" dirty="0"/>
              <a:t>Text</a:t>
            </a:r>
          </a:p>
        </p:txBody>
      </p:sp>
      <p:sp>
        <p:nvSpPr>
          <p:cNvPr id="8" name="Picture Placeholder 7">
            <a:extLst>
              <a:ext uri="{FF2B5EF4-FFF2-40B4-BE49-F238E27FC236}">
                <a16:creationId xmlns:a16="http://schemas.microsoft.com/office/drawing/2014/main" id="{84410427-8F1D-7541-9C05-AFDD3531678D}"/>
              </a:ext>
            </a:extLst>
          </p:cNvPr>
          <p:cNvSpPr>
            <a:spLocks noGrp="1"/>
          </p:cNvSpPr>
          <p:nvPr>
            <p:ph type="pic" sz="quarter" idx="23"/>
          </p:nvPr>
        </p:nvSpPr>
        <p:spPr>
          <a:xfrm>
            <a:off x="1462175" y="1640942"/>
            <a:ext cx="2160587" cy="2160588"/>
          </a:xfrm>
        </p:spPr>
        <p:txBody>
          <a:bodyPr/>
          <a:lstStyle/>
          <a:p>
            <a:endParaRPr lang="en-US"/>
          </a:p>
        </p:txBody>
      </p:sp>
      <p:sp>
        <p:nvSpPr>
          <p:cNvPr id="20" name="Picture Placeholder 7">
            <a:extLst>
              <a:ext uri="{FF2B5EF4-FFF2-40B4-BE49-F238E27FC236}">
                <a16:creationId xmlns:a16="http://schemas.microsoft.com/office/drawing/2014/main" id="{8B7D5964-7A97-5742-8717-CCB747F84A08}"/>
              </a:ext>
            </a:extLst>
          </p:cNvPr>
          <p:cNvSpPr>
            <a:spLocks noGrp="1"/>
          </p:cNvSpPr>
          <p:nvPr>
            <p:ph type="pic" sz="quarter" idx="24"/>
          </p:nvPr>
        </p:nvSpPr>
        <p:spPr>
          <a:xfrm>
            <a:off x="5015705" y="1640942"/>
            <a:ext cx="2160587" cy="2160588"/>
          </a:xfrm>
        </p:spPr>
        <p:txBody>
          <a:bodyPr/>
          <a:lstStyle/>
          <a:p>
            <a:endParaRPr lang="en-US"/>
          </a:p>
        </p:txBody>
      </p:sp>
      <p:sp>
        <p:nvSpPr>
          <p:cNvPr id="21" name="Picture Placeholder 7">
            <a:extLst>
              <a:ext uri="{FF2B5EF4-FFF2-40B4-BE49-F238E27FC236}">
                <a16:creationId xmlns:a16="http://schemas.microsoft.com/office/drawing/2014/main" id="{344933FE-A401-A841-9AC3-B75285AA32D2}"/>
              </a:ext>
            </a:extLst>
          </p:cNvPr>
          <p:cNvSpPr>
            <a:spLocks noGrp="1"/>
          </p:cNvSpPr>
          <p:nvPr>
            <p:ph type="pic" sz="quarter" idx="25"/>
          </p:nvPr>
        </p:nvSpPr>
        <p:spPr>
          <a:xfrm>
            <a:off x="8569236" y="1640942"/>
            <a:ext cx="2160587" cy="2160588"/>
          </a:xfrm>
        </p:spPr>
        <p:txBody>
          <a:bodyPr/>
          <a:lstStyle/>
          <a:p>
            <a:endParaRPr lang="en-US"/>
          </a:p>
        </p:txBody>
      </p:sp>
    </p:spTree>
    <p:extLst>
      <p:ext uri="{BB962C8B-B14F-4D97-AF65-F5344CB8AC3E}">
        <p14:creationId xmlns:p14="http://schemas.microsoft.com/office/powerpoint/2010/main" val="243318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2CE188-32E7-4242-9E44-E8055FC030C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4002" y="5511600"/>
            <a:ext cx="2242795" cy="397958"/>
          </a:xfrm>
          <a:prstGeom prst="rect">
            <a:avLst/>
          </a:prstGeom>
        </p:spPr>
      </p:pic>
      <p:sp>
        <p:nvSpPr>
          <p:cNvPr id="2" name="Title 1">
            <a:extLst>
              <a:ext uri="{FF2B5EF4-FFF2-40B4-BE49-F238E27FC236}">
                <a16:creationId xmlns:a16="http://schemas.microsoft.com/office/drawing/2014/main" id="{7381B53D-9933-445F-9B68-E730EB38A5A9}"/>
              </a:ext>
            </a:extLst>
          </p:cNvPr>
          <p:cNvSpPr>
            <a:spLocks noGrp="1"/>
          </p:cNvSpPr>
          <p:nvPr>
            <p:ph type="ctrTitle"/>
          </p:nvPr>
        </p:nvSpPr>
        <p:spPr>
          <a:xfrm>
            <a:off x="926844" y="1964352"/>
            <a:ext cx="11828559" cy="1051570"/>
          </a:xfrm>
        </p:spPr>
        <p:txBody>
          <a:bodyPr vert="horz" wrap="none" lIns="0" tIns="0" rIns="0" bIns="0" rtlCol="0" anchor="t" anchorCtr="0">
            <a:noAutofit/>
          </a:bodyPr>
          <a:lstStyle>
            <a:lvl1pPr>
              <a:lnSpc>
                <a:spcPct val="100000"/>
              </a:lnSpc>
              <a:defRPr lang="en-GB" sz="7386" spc="-300" baseline="0" dirty="0">
                <a:solidFill>
                  <a:schemeClr val="bg1"/>
                </a:solidFill>
              </a:defRPr>
            </a:lvl1pPr>
          </a:lstStyle>
          <a:p>
            <a:pPr lvl="0">
              <a:lnSpc>
                <a:spcPts val="8186"/>
              </a:lnSpc>
            </a:pPr>
            <a:r>
              <a:rPr lang="en-US" dirty="0"/>
              <a:t>Click to edit Master title style</a:t>
            </a:r>
            <a:endParaRPr lang="en-GB" dirty="0"/>
          </a:p>
        </p:txBody>
      </p:sp>
      <p:sp>
        <p:nvSpPr>
          <p:cNvPr id="5" name="Footer Placeholder 4">
            <a:extLst>
              <a:ext uri="{FF2B5EF4-FFF2-40B4-BE49-F238E27FC236}">
                <a16:creationId xmlns:a16="http://schemas.microsoft.com/office/drawing/2014/main" id="{CA2BE80A-BFEC-E24A-B510-73A571F1F04F}"/>
              </a:ext>
            </a:extLst>
          </p:cNvPr>
          <p:cNvSpPr>
            <a:spLocks noGrp="1"/>
          </p:cNvSpPr>
          <p:nvPr>
            <p:ph type="ftr" sz="quarter" idx="11"/>
          </p:nvPr>
        </p:nvSpPr>
        <p:spPr>
          <a:xfrm>
            <a:off x="965289" y="779733"/>
            <a:ext cx="7176911" cy="230832"/>
          </a:xfrm>
        </p:spPr>
        <p:txBody>
          <a:bodyPr>
            <a:noAutofit/>
          </a:bodyPr>
          <a:lstStyle>
            <a:lvl1pPr>
              <a:defRPr>
                <a:solidFill>
                  <a:schemeClr val="accent6"/>
                </a:solidFill>
              </a:defRPr>
            </a:lvl1p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8E5B25B4-144A-5B4A-8EAD-2022412DF2F1}"/>
              </a:ext>
            </a:extLst>
          </p:cNvPr>
          <p:cNvSpPr>
            <a:spLocks noGrp="1"/>
          </p:cNvSpPr>
          <p:nvPr>
            <p:ph type="sldNum" sz="quarter" idx="12"/>
          </p:nvPr>
        </p:nvSpPr>
        <p:spPr>
          <a:xfrm>
            <a:off x="10616400" y="779733"/>
            <a:ext cx="622800" cy="230832"/>
          </a:xfrm>
        </p:spPr>
        <p:txBody>
          <a:bodyPr wrap="square">
            <a:noAutofit/>
          </a:bodyPr>
          <a:lstStyle>
            <a:lvl1pPr>
              <a:defRPr>
                <a:solidFill>
                  <a:schemeClr val="bg1"/>
                </a:solidFill>
              </a:defRPr>
            </a:lvl1pPr>
          </a:lstStyle>
          <a:p>
            <a:fld id="{E4D355CA-84B7-41B1-B164-8BB439CC7C6B}" type="slidenum">
              <a:rPr lang="en-GB" smtClean="0"/>
              <a:pPr/>
              <a:t>‹#›</a:t>
            </a:fld>
            <a:endParaRPr lang="en-GB" dirty="0"/>
          </a:p>
        </p:txBody>
      </p:sp>
    </p:spTree>
    <p:extLst>
      <p:ext uri="{BB962C8B-B14F-4D97-AF65-F5344CB8AC3E}">
        <p14:creationId xmlns:p14="http://schemas.microsoft.com/office/powerpoint/2010/main" val="228382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B53D-9933-445F-9B68-E730EB38A5A9}"/>
              </a:ext>
            </a:extLst>
          </p:cNvPr>
          <p:cNvSpPr>
            <a:spLocks noGrp="1"/>
          </p:cNvSpPr>
          <p:nvPr>
            <p:ph type="ctrTitle" hasCustomPrompt="1"/>
          </p:nvPr>
        </p:nvSpPr>
        <p:spPr>
          <a:xfrm>
            <a:off x="953999" y="2579715"/>
            <a:ext cx="10031157" cy="2160000"/>
          </a:xfrm>
        </p:spPr>
        <p:txBody>
          <a:bodyPr anchor="t" anchorCtr="0">
            <a:normAutofit/>
          </a:bodyPr>
          <a:lstStyle>
            <a:lvl1pPr algn="l">
              <a:lnSpc>
                <a:spcPts val="8000"/>
              </a:lnSpc>
              <a:defRPr sz="7500" b="1" kern="3000" spc="-200" baseline="0">
                <a:solidFill>
                  <a:schemeClr val="bg1"/>
                </a:solidFill>
              </a:defRPr>
            </a:lvl1pPr>
          </a:lstStyle>
          <a:p>
            <a:r>
              <a:rPr lang="en-US" dirty="0"/>
              <a:t>Click to edit master title</a:t>
            </a:r>
            <a:endParaRPr lang="en-GB" dirty="0"/>
          </a:p>
        </p:txBody>
      </p:sp>
      <p:sp>
        <p:nvSpPr>
          <p:cNvPr id="3" name="Subtitle 2">
            <a:extLst>
              <a:ext uri="{FF2B5EF4-FFF2-40B4-BE49-F238E27FC236}">
                <a16:creationId xmlns:a16="http://schemas.microsoft.com/office/drawing/2014/main" id="{E2C6B9F5-608F-4534-96F0-C3A5E1A638A6}"/>
              </a:ext>
            </a:extLst>
          </p:cNvPr>
          <p:cNvSpPr>
            <a:spLocks noGrp="1"/>
          </p:cNvSpPr>
          <p:nvPr>
            <p:ph type="subTitle" idx="1" hasCustomPrompt="1"/>
          </p:nvPr>
        </p:nvSpPr>
        <p:spPr>
          <a:xfrm>
            <a:off x="954000" y="1890000"/>
            <a:ext cx="10031156" cy="360000"/>
          </a:xfrm>
        </p:spPr>
        <p:txBody>
          <a:bodyPr lIns="0" tIns="0" rIns="0" bIns="0">
            <a:noAutofit/>
          </a:bodyPr>
          <a:lstStyle>
            <a:lvl1pPr marL="0" indent="0" algn="l">
              <a:buNone/>
              <a:defRPr sz="3600" b="1" kern="30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endParaRPr lang="en-GB" dirty="0"/>
          </a:p>
        </p:txBody>
      </p:sp>
      <p:sp>
        <p:nvSpPr>
          <p:cNvPr id="5" name="Footer Placeholder 4">
            <a:extLst>
              <a:ext uri="{FF2B5EF4-FFF2-40B4-BE49-F238E27FC236}">
                <a16:creationId xmlns:a16="http://schemas.microsoft.com/office/drawing/2014/main" id="{0540E7B9-9AC6-4E42-A931-6FF91E6494A1}"/>
              </a:ext>
            </a:extLst>
          </p:cNvPr>
          <p:cNvSpPr>
            <a:spLocks noGrp="1"/>
          </p:cNvSpPr>
          <p:nvPr>
            <p:ph type="ftr" sz="quarter" idx="11"/>
          </p:nvPr>
        </p:nvSpPr>
        <p:spPr>
          <a:xfrm>
            <a:off x="965289" y="779733"/>
            <a:ext cx="7176911" cy="230832"/>
          </a:xfrm>
        </p:spPr>
        <p:txBody>
          <a:bodyPr>
            <a:noAutofit/>
          </a:bodyPr>
          <a:lstStyle>
            <a:lvl1pPr>
              <a:defRPr>
                <a:solidFill>
                  <a:schemeClr val="accent6"/>
                </a:solidFill>
              </a:defRPr>
            </a:lvl1p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FB16D645-6420-4785-8316-43EF780FA589}"/>
              </a:ext>
            </a:extLst>
          </p:cNvPr>
          <p:cNvSpPr>
            <a:spLocks noGrp="1"/>
          </p:cNvSpPr>
          <p:nvPr>
            <p:ph type="sldNum" sz="quarter" idx="12"/>
          </p:nvPr>
        </p:nvSpPr>
        <p:spPr>
          <a:xfrm>
            <a:off x="10616400" y="779733"/>
            <a:ext cx="622800" cy="230832"/>
          </a:xfrm>
        </p:spPr>
        <p:txBody>
          <a:bodyPr wrap="square">
            <a:noAutofit/>
          </a:bodyPr>
          <a:lstStyle>
            <a:lvl1pPr>
              <a:defRPr>
                <a:solidFill>
                  <a:schemeClr val="bg1"/>
                </a:solidFill>
              </a:defRPr>
            </a:lvl1pPr>
          </a:lstStyle>
          <a:p>
            <a:fld id="{E4D355CA-84B7-41B1-B164-8BB439CC7C6B}" type="slidenum">
              <a:rPr lang="en-GB" smtClean="0"/>
              <a:pPr/>
              <a:t>‹#›</a:t>
            </a:fld>
            <a:endParaRPr lang="en-GB" dirty="0"/>
          </a:p>
        </p:txBody>
      </p:sp>
      <p:pic>
        <p:nvPicPr>
          <p:cNvPr id="8" name="Picture 7" descr="A picture containing drawing&#10;&#10;Description automatically generated">
            <a:extLst>
              <a:ext uri="{FF2B5EF4-FFF2-40B4-BE49-F238E27FC236}">
                <a16:creationId xmlns:a16="http://schemas.microsoft.com/office/drawing/2014/main" id="{BCCF2CA0-CCE3-4304-8F31-4D1CC50BCB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4000" y="5511600"/>
            <a:ext cx="2242800" cy="397959"/>
          </a:xfrm>
          <a:prstGeom prst="rect">
            <a:avLst/>
          </a:prstGeom>
        </p:spPr>
      </p:pic>
    </p:spTree>
    <p:extLst>
      <p:ext uri="{BB962C8B-B14F-4D97-AF65-F5344CB8AC3E}">
        <p14:creationId xmlns:p14="http://schemas.microsoft.com/office/powerpoint/2010/main" val="1718990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C6B9F5-608F-4534-96F0-C3A5E1A638A6}"/>
              </a:ext>
            </a:extLst>
          </p:cNvPr>
          <p:cNvSpPr>
            <a:spLocks noGrp="1"/>
          </p:cNvSpPr>
          <p:nvPr>
            <p:ph type="subTitle" idx="1"/>
          </p:nvPr>
        </p:nvSpPr>
        <p:spPr>
          <a:xfrm>
            <a:off x="954000" y="1890000"/>
            <a:ext cx="7200000" cy="360000"/>
          </a:xfrm>
        </p:spPr>
        <p:txBody>
          <a:bodyPr lIns="0" tIns="0" rIns="0" bIns="0">
            <a:noAutofit/>
          </a:bodyPr>
          <a:lstStyle>
            <a:lvl1pPr marL="0" indent="0" algn="l">
              <a:buNone/>
              <a:defRPr sz="3600" b="1" kern="3000" spc="-1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Footer Placeholder 4">
            <a:extLst>
              <a:ext uri="{FF2B5EF4-FFF2-40B4-BE49-F238E27FC236}">
                <a16:creationId xmlns:a16="http://schemas.microsoft.com/office/drawing/2014/main" id="{0540E7B9-9AC6-4E42-A931-6FF91E6494A1}"/>
              </a:ext>
            </a:extLst>
          </p:cNvPr>
          <p:cNvSpPr>
            <a:spLocks noGrp="1"/>
          </p:cNvSpPr>
          <p:nvPr>
            <p:ph type="ftr" sz="quarter" idx="11"/>
          </p:nvPr>
        </p:nvSpPr>
        <p:spPr>
          <a:xfrm>
            <a:off x="965289" y="791022"/>
            <a:ext cx="7176911" cy="230832"/>
          </a:xfrm>
        </p:spPr>
        <p:txBody>
          <a:bodyPr>
            <a:noAutofit/>
          </a:bodyPr>
          <a:lstStyle>
            <a:lvl1pPr>
              <a:defRPr>
                <a:solidFill>
                  <a:srgbClr val="8F9898"/>
                </a:solidFill>
              </a:defRPr>
            </a:lvl1p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FB16D645-6420-4785-8316-43EF780FA589}"/>
              </a:ext>
            </a:extLst>
          </p:cNvPr>
          <p:cNvSpPr>
            <a:spLocks noGrp="1"/>
          </p:cNvSpPr>
          <p:nvPr>
            <p:ph type="sldNum" sz="quarter" idx="12"/>
          </p:nvPr>
        </p:nvSpPr>
        <p:spPr>
          <a:xfrm>
            <a:off x="10616400" y="791022"/>
            <a:ext cx="622800" cy="230832"/>
          </a:xfrm>
        </p:spPr>
        <p:txBody>
          <a:bodyPr wrap="square">
            <a:noAutofit/>
          </a:bodyPr>
          <a:lstStyle>
            <a:lvl1pPr>
              <a:defRPr>
                <a:solidFill>
                  <a:srgbClr val="8F9898"/>
                </a:solidFill>
              </a:defRPr>
            </a:lvl1pPr>
          </a:lstStyle>
          <a:p>
            <a:fld id="{E4D355CA-84B7-41B1-B164-8BB439CC7C6B}" type="slidenum">
              <a:rPr lang="en-GB" smtClean="0"/>
              <a:pPr/>
              <a:t>‹#›</a:t>
            </a:fld>
            <a:endParaRPr lang="en-GB" dirty="0"/>
          </a:p>
        </p:txBody>
      </p:sp>
      <p:sp>
        <p:nvSpPr>
          <p:cNvPr id="9" name="Title 1">
            <a:extLst>
              <a:ext uri="{FF2B5EF4-FFF2-40B4-BE49-F238E27FC236}">
                <a16:creationId xmlns:a16="http://schemas.microsoft.com/office/drawing/2014/main" id="{E9449821-0D0D-644D-97A3-D56097A9C6DA}"/>
              </a:ext>
            </a:extLst>
          </p:cNvPr>
          <p:cNvSpPr>
            <a:spLocks noGrp="1"/>
          </p:cNvSpPr>
          <p:nvPr>
            <p:ph type="ctrTitle" hasCustomPrompt="1"/>
          </p:nvPr>
        </p:nvSpPr>
        <p:spPr>
          <a:xfrm>
            <a:off x="953999" y="2579715"/>
            <a:ext cx="10031157" cy="2160000"/>
          </a:xfrm>
        </p:spPr>
        <p:txBody>
          <a:bodyPr anchor="t" anchorCtr="0">
            <a:normAutofit/>
          </a:bodyPr>
          <a:lstStyle>
            <a:lvl1pPr algn="l">
              <a:lnSpc>
                <a:spcPts val="8000"/>
              </a:lnSpc>
              <a:defRPr sz="7500" b="1" kern="3000" spc="-200" baseline="0">
                <a:solidFill>
                  <a:schemeClr val="tx1"/>
                </a:solidFill>
              </a:defRPr>
            </a:lvl1pPr>
          </a:lstStyle>
          <a:p>
            <a:r>
              <a:rPr lang="en-US" dirty="0"/>
              <a:t>Click to edit master title</a:t>
            </a:r>
            <a:endParaRPr lang="en-GB" dirty="0"/>
          </a:p>
        </p:txBody>
      </p:sp>
      <p:sp>
        <p:nvSpPr>
          <p:cNvPr id="10" name="Rectangle 9">
            <a:extLst>
              <a:ext uri="{FF2B5EF4-FFF2-40B4-BE49-F238E27FC236}">
                <a16:creationId xmlns:a16="http://schemas.microsoft.com/office/drawing/2014/main" id="{44F6EB17-8019-7B4E-B53C-76B057A7C31F}"/>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pic>
        <p:nvPicPr>
          <p:cNvPr id="11" name="Picture 10">
            <a:extLst>
              <a:ext uri="{FF2B5EF4-FFF2-40B4-BE49-F238E27FC236}">
                <a16:creationId xmlns:a16="http://schemas.microsoft.com/office/drawing/2014/main" id="{0503EF50-F00F-9643-BE53-F0A5272FC4B2}"/>
              </a:ext>
            </a:extLst>
          </p:cNvPr>
          <p:cNvPicPr>
            <a:picLocks noChangeAspect="1"/>
          </p:cNvPicPr>
          <p:nvPr userDrawn="1"/>
        </p:nvPicPr>
        <p:blipFill>
          <a:blip r:embed="rId2"/>
          <a:stretch>
            <a:fillRect/>
          </a:stretch>
        </p:blipFill>
        <p:spPr>
          <a:xfrm>
            <a:off x="953998" y="5517266"/>
            <a:ext cx="2244881" cy="396903"/>
          </a:xfrm>
          <a:prstGeom prst="rect">
            <a:avLst/>
          </a:prstGeom>
        </p:spPr>
      </p:pic>
    </p:spTree>
    <p:extLst>
      <p:ext uri="{BB962C8B-B14F-4D97-AF65-F5344CB8AC3E}">
        <p14:creationId xmlns:p14="http://schemas.microsoft.com/office/powerpoint/2010/main" val="346620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FE49-0143-472F-897B-A7DAB87AB4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FBDFA-876B-4255-A301-F62F1EDD8D66}"/>
              </a:ext>
            </a:extLst>
          </p:cNvPr>
          <p:cNvSpPr>
            <a:spLocks noGrp="1"/>
          </p:cNvSpPr>
          <p:nvPr>
            <p:ph sz="half" idx="1" hasCustomPrompt="1"/>
          </p:nvPr>
        </p:nvSpPr>
        <p:spPr>
          <a:xfrm>
            <a:off x="973668" y="2717444"/>
            <a:ext cx="4903200" cy="3175200"/>
          </a:xfrm>
        </p:spPr>
        <p:txBody>
          <a:bodyPr vert="horz" lIns="0" tIns="0" rIns="0" bIns="0" rtlCol="0">
            <a:noAutofit/>
          </a:bodyPr>
          <a:lstStyle>
            <a:lvl1pPr>
              <a:defRPr lang="en-US" b="0" dirty="0" smtClean="0">
                <a:solidFill>
                  <a:srgbClr val="203232"/>
                </a:solidFill>
              </a:defRPr>
            </a:lvl1pPr>
            <a:lvl2pPr>
              <a:defRPr lang="en-US" dirty="0" smtClean="0"/>
            </a:lvl2pPr>
            <a:lvl3pPr>
              <a:defRPr lang="en-GB" dirty="0"/>
            </a:lvl3pPr>
            <a:lvl4pPr>
              <a:defRPr/>
            </a:lvl4pPr>
            <a:lvl5pPr>
              <a:defRPr>
                <a:solidFill>
                  <a:schemeClr val="accent4"/>
                </a:solidFill>
              </a:defRPr>
            </a:lvl5pPr>
          </a:lstStyle>
          <a:p>
            <a:pPr lvl="0"/>
            <a:r>
              <a:rPr lang="en-GB" dirty="0"/>
              <a:t>Add Text</a:t>
            </a:r>
          </a:p>
        </p:txBody>
      </p:sp>
      <p:sp>
        <p:nvSpPr>
          <p:cNvPr id="4" name="Content Placeholder 3">
            <a:extLst>
              <a:ext uri="{FF2B5EF4-FFF2-40B4-BE49-F238E27FC236}">
                <a16:creationId xmlns:a16="http://schemas.microsoft.com/office/drawing/2014/main" id="{46F0C709-1F3D-4B13-A290-4041A33FB10E}"/>
              </a:ext>
            </a:extLst>
          </p:cNvPr>
          <p:cNvSpPr>
            <a:spLocks noGrp="1"/>
          </p:cNvSpPr>
          <p:nvPr>
            <p:ph sz="half" idx="2" hasCustomPrompt="1"/>
          </p:nvPr>
        </p:nvSpPr>
        <p:spPr>
          <a:xfrm>
            <a:off x="6336000" y="2717444"/>
            <a:ext cx="4456800" cy="3175200"/>
          </a:xfrm>
        </p:spPr>
        <p:txBody>
          <a:bodyPr vert="horz" lIns="0" tIns="0" rIns="0" bIns="0" rtlCol="0">
            <a:noAutofit/>
          </a:bodyPr>
          <a:lstStyle>
            <a:lvl1pPr marL="0" marR="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lang="en-US" b="0" dirty="0" smtClean="0">
                <a:solidFill>
                  <a:srgbClr val="203232"/>
                </a:solidFill>
              </a:defRPr>
            </a:lvl1pPr>
            <a:lvl2pPr>
              <a:defRPr lang="en-US" dirty="0" smtClean="0"/>
            </a:lvl2pPr>
            <a:lvl3pPr>
              <a:defRPr lang="en-GB" dirty="0"/>
            </a:lvl3pPr>
            <a:lvl4pPr>
              <a:defRPr/>
            </a:lvl4pPr>
            <a:lvl5pPr>
              <a:defRPr>
                <a:solidFill>
                  <a:schemeClr val="accent4"/>
                </a:solidFill>
              </a:defRPr>
            </a:lvl5pPr>
          </a:lstStyle>
          <a:p>
            <a:pPr marL="0" marR="0" lvl="0" indent="0" algn="l" defTabSz="914400" rtl="0" eaLnBrk="1" fontAlgn="auto" latinLnBrk="0" hangingPunct="1">
              <a:lnSpc>
                <a:spcPts val="2880"/>
              </a:lnSpc>
              <a:spcBef>
                <a:spcPts val="0"/>
              </a:spcBef>
              <a:spcAft>
                <a:spcPts val="992"/>
              </a:spcAft>
              <a:buClrTx/>
              <a:buSzTx/>
              <a:buFont typeface="Arial" panose="020B0604020202020204" pitchFamily="34" charset="0"/>
              <a:buNone/>
              <a:tabLst/>
              <a:defRPr/>
            </a:pPr>
            <a:r>
              <a:rPr lang="en-GB" b="0" dirty="0"/>
              <a:t>Add Text</a:t>
            </a:r>
            <a:endParaRPr lang="en-GB" dirty="0"/>
          </a:p>
        </p:txBody>
      </p:sp>
      <p:sp>
        <p:nvSpPr>
          <p:cNvPr id="6" name="Footer Placeholder 5">
            <a:extLst>
              <a:ext uri="{FF2B5EF4-FFF2-40B4-BE49-F238E27FC236}">
                <a16:creationId xmlns:a16="http://schemas.microsoft.com/office/drawing/2014/main" id="{60A8C9C5-E913-47B9-82DE-196768E6D657}"/>
              </a:ext>
            </a:extLst>
          </p:cNvPr>
          <p:cNvSpPr>
            <a:spLocks noGrp="1"/>
          </p:cNvSpPr>
          <p:nvPr>
            <p:ph type="ftr" sz="quarter" idx="11"/>
          </p:nvPr>
        </p:nvSpPr>
        <p:spPr/>
        <p:txBody>
          <a:bodyPr/>
          <a:lstStyle/>
          <a:p>
            <a:r>
              <a:rPr lang="en-GB" dirty="0"/>
              <a:t>PRESENTATION TITLE (ADD VIA INSERT, HEADER &amp; FOOTER)</a:t>
            </a:r>
          </a:p>
        </p:txBody>
      </p:sp>
      <p:sp>
        <p:nvSpPr>
          <p:cNvPr id="7" name="Slide Number Placeholder 6">
            <a:extLst>
              <a:ext uri="{FF2B5EF4-FFF2-40B4-BE49-F238E27FC236}">
                <a16:creationId xmlns:a16="http://schemas.microsoft.com/office/drawing/2014/main" id="{E1558F66-ECA3-4B00-A383-8D2B86217C93}"/>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8" name="Rectangle 7">
            <a:extLst>
              <a:ext uri="{FF2B5EF4-FFF2-40B4-BE49-F238E27FC236}">
                <a16:creationId xmlns:a16="http://schemas.microsoft.com/office/drawing/2014/main" id="{62A19DAE-53D8-4F04-A4B9-B6EDFC23886D}"/>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Tree>
    <p:extLst>
      <p:ext uri="{BB962C8B-B14F-4D97-AF65-F5344CB8AC3E}">
        <p14:creationId xmlns:p14="http://schemas.microsoft.com/office/powerpoint/2010/main" val="2127815730"/>
      </p:ext>
    </p:extLst>
  </p:cSld>
  <p:clrMapOvr>
    <a:masterClrMapping/>
  </p:clrMapOvr>
  <p:extLst>
    <p:ext uri="{DCECCB84-F9BA-43D5-87BE-67443E8EF086}">
      <p15:sldGuideLst xmlns:p15="http://schemas.microsoft.com/office/powerpoint/2012/main">
        <p15:guide id="2" pos="6805">
          <p15:clr>
            <a:srgbClr val="FBAE40"/>
          </p15:clr>
        </p15:guide>
        <p15:guide id="3" pos="3989">
          <p15:clr>
            <a:srgbClr val="FBAE40"/>
          </p15:clr>
        </p15:guide>
        <p15:guide id="4" pos="370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70B5-BA04-4DB3-853D-A1C05ADF828C}"/>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0440712-862D-4568-80A4-86117B896766}"/>
              </a:ext>
            </a:extLst>
          </p:cNvPr>
          <p:cNvSpPr>
            <a:spLocks noGrp="1"/>
          </p:cNvSpPr>
          <p:nvPr>
            <p:ph idx="1" hasCustomPrompt="1"/>
          </p:nvPr>
        </p:nvSpPr>
        <p:spPr>
          <a:xfrm>
            <a:off x="970139" y="2717600"/>
            <a:ext cx="10251722" cy="3175200"/>
          </a:xfrm>
        </p:spPr>
        <p:txBody>
          <a:bodyPr vert="horz" lIns="0" tIns="0" rIns="0" bIns="0" rtlCol="0">
            <a:noAutofit/>
          </a:bodyPr>
          <a:lstStyle>
            <a:lvl1pPr>
              <a:defRPr lang="en-US" b="0" dirty="0" smtClean="0">
                <a:solidFill>
                  <a:srgbClr val="203232"/>
                </a:solidFill>
              </a:defRPr>
            </a:lvl1pPr>
            <a:lvl2pPr>
              <a:defRPr lang="en-US" dirty="0" smtClean="0"/>
            </a:lvl2pPr>
            <a:lvl3pPr>
              <a:defRPr lang="en-GB" dirty="0"/>
            </a:lvl3pPr>
            <a:lvl5pPr>
              <a:defRPr>
                <a:solidFill>
                  <a:schemeClr val="accent4"/>
                </a:solidFill>
              </a:defRPr>
            </a:lvl5pPr>
          </a:lstStyle>
          <a:p>
            <a:pPr lvl="0"/>
            <a:r>
              <a:rPr lang="en-GB" dirty="0"/>
              <a:t>Add Text</a:t>
            </a:r>
          </a:p>
        </p:txBody>
      </p:sp>
      <p:sp>
        <p:nvSpPr>
          <p:cNvPr id="5" name="Footer Placeholder 4">
            <a:extLst>
              <a:ext uri="{FF2B5EF4-FFF2-40B4-BE49-F238E27FC236}">
                <a16:creationId xmlns:a16="http://schemas.microsoft.com/office/drawing/2014/main" id="{962B6D5D-0892-4B4E-86D9-894852B1242C}"/>
              </a:ext>
            </a:extLst>
          </p:cNvPr>
          <p:cNvSpPr>
            <a:spLocks noGrp="1"/>
          </p:cNvSpPr>
          <p:nvPr>
            <p:ph type="ftr" sz="quarter" idx="11"/>
          </p:nvPr>
        </p:nvSpPr>
        <p:spPr/>
        <p:txBody>
          <a:body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3B7428FC-C061-4730-9EA5-A52A00413991}"/>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7" name="Rectangle 6">
            <a:extLst>
              <a:ext uri="{FF2B5EF4-FFF2-40B4-BE49-F238E27FC236}">
                <a16:creationId xmlns:a16="http://schemas.microsoft.com/office/drawing/2014/main" id="{850AA271-B0BA-42CD-A544-17AAB1FA2EEA}"/>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418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Lar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70B5-BA04-4DB3-853D-A1C05ADF828C}"/>
              </a:ext>
            </a:extLst>
          </p:cNvPr>
          <p:cNvSpPr>
            <a:spLocks noGrp="1"/>
          </p:cNvSpPr>
          <p:nvPr>
            <p:ph type="title" hasCustomPrompt="1"/>
          </p:nvPr>
        </p:nvSpPr>
        <p:spPr>
          <a:xfrm>
            <a:off x="954000" y="775255"/>
            <a:ext cx="7361569" cy="365125"/>
          </a:xfrm>
        </p:spPr>
        <p:txBody>
          <a:bodyPr/>
          <a:lstStyle/>
          <a:p>
            <a:r>
              <a:rPr lang="en-US" dirty="0"/>
              <a:t>Click to add title.</a:t>
            </a:r>
            <a:endParaRPr lang="en-GB" dirty="0"/>
          </a:p>
        </p:txBody>
      </p:sp>
      <p:sp>
        <p:nvSpPr>
          <p:cNvPr id="3" name="Content Placeholder 2">
            <a:extLst>
              <a:ext uri="{FF2B5EF4-FFF2-40B4-BE49-F238E27FC236}">
                <a16:creationId xmlns:a16="http://schemas.microsoft.com/office/drawing/2014/main" id="{70440712-862D-4568-80A4-86117B896766}"/>
              </a:ext>
            </a:extLst>
          </p:cNvPr>
          <p:cNvSpPr>
            <a:spLocks noGrp="1"/>
          </p:cNvSpPr>
          <p:nvPr>
            <p:ph idx="1" hasCustomPrompt="1"/>
          </p:nvPr>
        </p:nvSpPr>
        <p:spPr>
          <a:xfrm>
            <a:off x="970139" y="1367692"/>
            <a:ext cx="10251722" cy="4923693"/>
          </a:xfrm>
        </p:spPr>
        <p:txBody>
          <a:bodyPr vert="horz" lIns="0" tIns="0" rIns="0" bIns="0" rtlCol="0">
            <a:noAutofit/>
          </a:bodyPr>
          <a:lstStyle>
            <a:lvl1pPr>
              <a:defRPr lang="en-US" b="0" dirty="0" smtClean="0">
                <a:solidFill>
                  <a:srgbClr val="203232"/>
                </a:solidFill>
              </a:defRPr>
            </a:lvl1pPr>
            <a:lvl2pPr>
              <a:defRPr lang="en-US" dirty="0" smtClean="0"/>
            </a:lvl2pPr>
            <a:lvl3pPr>
              <a:defRPr lang="en-GB" dirty="0"/>
            </a:lvl3pPr>
            <a:lvl5pPr>
              <a:defRPr>
                <a:solidFill>
                  <a:schemeClr val="accent4"/>
                </a:solidFill>
              </a:defRPr>
            </a:lvl5pPr>
          </a:lstStyle>
          <a:p>
            <a:pPr lvl="0"/>
            <a:r>
              <a:rPr lang="en-GB" dirty="0"/>
              <a:t>Add Text</a:t>
            </a:r>
          </a:p>
        </p:txBody>
      </p:sp>
      <p:sp>
        <p:nvSpPr>
          <p:cNvPr id="6" name="Slide Number Placeholder 5">
            <a:extLst>
              <a:ext uri="{FF2B5EF4-FFF2-40B4-BE49-F238E27FC236}">
                <a16:creationId xmlns:a16="http://schemas.microsoft.com/office/drawing/2014/main" id="{3B7428FC-C061-4730-9EA5-A52A00413991}"/>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7" name="Rectangle 6">
            <a:extLst>
              <a:ext uri="{FF2B5EF4-FFF2-40B4-BE49-F238E27FC236}">
                <a16:creationId xmlns:a16="http://schemas.microsoft.com/office/drawing/2014/main" id="{850AA271-B0BA-42CD-A544-17AAB1FA2EEA}"/>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60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Larg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7428FC-C061-4730-9EA5-A52A00413991}"/>
              </a:ext>
            </a:extLst>
          </p:cNvPr>
          <p:cNvSpPr>
            <a:spLocks noGrp="1"/>
          </p:cNvSpPr>
          <p:nvPr>
            <p:ph type="sldNum" sz="quarter" idx="12"/>
          </p:nvPr>
        </p:nvSpPr>
        <p:spPr/>
        <p:txBody>
          <a:bodyPr/>
          <a:lstStyle>
            <a:lvl1pPr>
              <a:defRPr>
                <a:solidFill>
                  <a:schemeClr val="bg1"/>
                </a:solidFill>
              </a:defRPr>
            </a:lvl1pPr>
          </a:lstStyle>
          <a:p>
            <a:fld id="{E4D355CA-84B7-41B1-B164-8BB439CC7C6B}" type="slidenum">
              <a:rPr lang="en-GB" smtClean="0"/>
              <a:pPr/>
              <a:t>‹#›</a:t>
            </a:fld>
            <a:endParaRPr lang="en-GB" dirty="0"/>
          </a:p>
        </p:txBody>
      </p:sp>
      <p:sp>
        <p:nvSpPr>
          <p:cNvPr id="8" name="Content Placeholder 2">
            <a:extLst>
              <a:ext uri="{FF2B5EF4-FFF2-40B4-BE49-F238E27FC236}">
                <a16:creationId xmlns:a16="http://schemas.microsoft.com/office/drawing/2014/main" id="{B09D4C03-E8B1-644E-949B-F7AF91181833}"/>
              </a:ext>
            </a:extLst>
          </p:cNvPr>
          <p:cNvSpPr>
            <a:spLocks noGrp="1"/>
          </p:cNvSpPr>
          <p:nvPr>
            <p:ph idx="1" hasCustomPrompt="1"/>
          </p:nvPr>
        </p:nvSpPr>
        <p:spPr>
          <a:xfrm>
            <a:off x="970139" y="1367692"/>
            <a:ext cx="10251722" cy="4923693"/>
          </a:xfrm>
        </p:spPr>
        <p:txBody>
          <a:bodyPr vert="horz" lIns="0" tIns="0" rIns="0" bIns="0" rtlCol="0">
            <a:noAutofit/>
          </a:bodyPr>
          <a:lstStyle>
            <a:lvl1pPr>
              <a:defRPr lang="en-US" b="0" dirty="0" smtClean="0">
                <a:solidFill>
                  <a:schemeClr val="bg1"/>
                </a:solidFill>
              </a:defRPr>
            </a:lvl1pPr>
            <a:lvl2pPr>
              <a:defRPr lang="en-US" dirty="0" smtClean="0">
                <a:solidFill>
                  <a:schemeClr val="bg1"/>
                </a:solidFill>
              </a:defRPr>
            </a:lvl2pPr>
            <a:lvl3pPr>
              <a:defRPr lang="en-GB" dirty="0">
                <a:solidFill>
                  <a:schemeClr val="bg1"/>
                </a:solidFill>
              </a:defRPr>
            </a:lvl3pPr>
            <a:lvl4pPr>
              <a:defRPr>
                <a:solidFill>
                  <a:schemeClr val="bg1"/>
                </a:solidFill>
              </a:defRPr>
            </a:lvl4pPr>
            <a:lvl5pPr>
              <a:defRPr>
                <a:solidFill>
                  <a:schemeClr val="bg1"/>
                </a:solidFill>
              </a:defRPr>
            </a:lvl5pPr>
          </a:lstStyle>
          <a:p>
            <a:pPr lvl="0"/>
            <a:r>
              <a:rPr lang="en-US" dirty="0"/>
              <a:t>Add Text</a:t>
            </a:r>
            <a:endParaRPr lang="en-GB" dirty="0"/>
          </a:p>
        </p:txBody>
      </p:sp>
      <p:sp>
        <p:nvSpPr>
          <p:cNvPr id="5" name="Title 1">
            <a:extLst>
              <a:ext uri="{FF2B5EF4-FFF2-40B4-BE49-F238E27FC236}">
                <a16:creationId xmlns:a16="http://schemas.microsoft.com/office/drawing/2014/main" id="{02EDA17D-AAE6-954F-93C6-90B8D7B80BD1}"/>
              </a:ext>
            </a:extLst>
          </p:cNvPr>
          <p:cNvSpPr>
            <a:spLocks noGrp="1"/>
          </p:cNvSpPr>
          <p:nvPr>
            <p:ph type="title" hasCustomPrompt="1"/>
          </p:nvPr>
        </p:nvSpPr>
        <p:spPr>
          <a:xfrm>
            <a:off x="954000" y="775255"/>
            <a:ext cx="7361569" cy="365125"/>
          </a:xfrm>
        </p:spPr>
        <p:txBody>
          <a:bodyPr/>
          <a:lstStyle>
            <a:lvl1pPr>
              <a:defRPr>
                <a:solidFill>
                  <a:schemeClr val="bg1"/>
                </a:solidFill>
              </a:defRPr>
            </a:lvl1pPr>
          </a:lstStyle>
          <a:p>
            <a:r>
              <a:rPr lang="en-US" dirty="0"/>
              <a:t>Click to add title.</a:t>
            </a:r>
            <a:endParaRPr lang="en-GB" dirty="0"/>
          </a:p>
        </p:txBody>
      </p:sp>
    </p:spTree>
    <p:extLst>
      <p:ext uri="{BB962C8B-B14F-4D97-AF65-F5344CB8AC3E}">
        <p14:creationId xmlns:p14="http://schemas.microsoft.com/office/powerpoint/2010/main" val="242518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Image +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FE49-0143-472F-897B-A7DAB87AB4E4}"/>
              </a:ext>
            </a:extLst>
          </p:cNvPr>
          <p:cNvSpPr>
            <a:spLocks noGrp="1"/>
          </p:cNvSpPr>
          <p:nvPr>
            <p:ph type="title"/>
          </p:nvPr>
        </p:nvSpPr>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46F0C709-1F3D-4B13-A290-4041A33FB10E}"/>
              </a:ext>
            </a:extLst>
          </p:cNvPr>
          <p:cNvSpPr>
            <a:spLocks noGrp="1"/>
          </p:cNvSpPr>
          <p:nvPr>
            <p:ph sz="half" idx="2" hasCustomPrompt="1"/>
          </p:nvPr>
        </p:nvSpPr>
        <p:spPr>
          <a:xfrm>
            <a:off x="7835952" y="2728800"/>
            <a:ext cx="2959200" cy="3164000"/>
          </a:xfrm>
        </p:spPr>
        <p:txBody>
          <a:bodyPr vert="horz" lIns="0" tIns="0" rIns="0" bIns="0" rtlCol="0">
            <a:noAutofit/>
          </a:bodyPr>
          <a:lstStyle>
            <a:lvl1pPr>
              <a:defRPr lang="en-US" b="0" dirty="0" smtClean="0">
                <a:solidFill>
                  <a:srgbClr val="203232"/>
                </a:solidFill>
              </a:defRPr>
            </a:lvl1pPr>
            <a:lvl2pPr>
              <a:defRPr lang="en-US" dirty="0" smtClean="0"/>
            </a:lvl2pPr>
            <a:lvl3pPr>
              <a:defRPr lang="en-US" dirty="0" smtClean="0"/>
            </a:lvl3pPr>
            <a:lvl4pPr>
              <a:defRPr lang="en-GB" spc="-100" baseline="0" dirty="0"/>
            </a:lvl4pPr>
            <a:lvl5pPr>
              <a:defRPr spc="-100" baseline="0">
                <a:solidFill>
                  <a:schemeClr val="accent4"/>
                </a:solidFill>
              </a:defRPr>
            </a:lvl5pPr>
          </a:lstStyle>
          <a:p>
            <a:pPr lvl="0"/>
            <a:r>
              <a:rPr lang="en-GB" b="0" dirty="0"/>
              <a:t>Add Text</a:t>
            </a:r>
            <a:endParaRPr lang="en-GB" dirty="0"/>
          </a:p>
        </p:txBody>
      </p:sp>
      <p:sp>
        <p:nvSpPr>
          <p:cNvPr id="6" name="Footer Placeholder 5">
            <a:extLst>
              <a:ext uri="{FF2B5EF4-FFF2-40B4-BE49-F238E27FC236}">
                <a16:creationId xmlns:a16="http://schemas.microsoft.com/office/drawing/2014/main" id="{60A8C9C5-E913-47B9-82DE-196768E6D657}"/>
              </a:ext>
            </a:extLst>
          </p:cNvPr>
          <p:cNvSpPr>
            <a:spLocks noGrp="1"/>
          </p:cNvSpPr>
          <p:nvPr>
            <p:ph type="ftr" sz="quarter" idx="11"/>
          </p:nvPr>
        </p:nvSpPr>
        <p:spPr/>
        <p:txBody>
          <a:bodyPr/>
          <a:lstStyle/>
          <a:p>
            <a:r>
              <a:rPr lang="en-GB" dirty="0"/>
              <a:t>PRESENTATION TITLE (ADD VIA INSERT, HEADER &amp; FOOTER)</a:t>
            </a:r>
          </a:p>
        </p:txBody>
      </p:sp>
      <p:sp>
        <p:nvSpPr>
          <p:cNvPr id="7" name="Slide Number Placeholder 6">
            <a:extLst>
              <a:ext uri="{FF2B5EF4-FFF2-40B4-BE49-F238E27FC236}">
                <a16:creationId xmlns:a16="http://schemas.microsoft.com/office/drawing/2014/main" id="{E1558F66-ECA3-4B00-A383-8D2B86217C93}"/>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10" name="Picture Placeholder 9">
            <a:extLst>
              <a:ext uri="{FF2B5EF4-FFF2-40B4-BE49-F238E27FC236}">
                <a16:creationId xmlns:a16="http://schemas.microsoft.com/office/drawing/2014/main" id="{874043F1-6F14-49BD-83CA-12B559ABC101}"/>
              </a:ext>
            </a:extLst>
          </p:cNvPr>
          <p:cNvSpPr>
            <a:spLocks noGrp="1"/>
          </p:cNvSpPr>
          <p:nvPr>
            <p:ph type="pic" sz="quarter" idx="13"/>
          </p:nvPr>
        </p:nvSpPr>
        <p:spPr>
          <a:xfrm>
            <a:off x="954088" y="2728913"/>
            <a:ext cx="6400800" cy="4129087"/>
          </a:xfrm>
        </p:spPr>
        <p:txBody>
          <a:bodyPr/>
          <a:lstStyle/>
          <a:p>
            <a:endParaRPr lang="en-GB"/>
          </a:p>
        </p:txBody>
      </p:sp>
      <p:sp>
        <p:nvSpPr>
          <p:cNvPr id="11" name="Rectangle 10">
            <a:extLst>
              <a:ext uri="{FF2B5EF4-FFF2-40B4-BE49-F238E27FC236}">
                <a16:creationId xmlns:a16="http://schemas.microsoft.com/office/drawing/2014/main" id="{4B51C537-0174-43E5-8B81-C80AF1D06831}"/>
              </a:ext>
            </a:extLst>
          </p:cNvPr>
          <p:cNvSpPr/>
          <p:nvPr userDrawn="1"/>
        </p:nvSpPr>
        <p:spPr>
          <a:xfrm>
            <a:off x="0" y="0"/>
            <a:ext cx="12192000" cy="14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495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1A62CF-E2B4-496D-829D-DCE37260977D}"/>
              </a:ext>
            </a:extLst>
          </p:cNvPr>
          <p:cNvSpPr>
            <a:spLocks noGrp="1"/>
          </p:cNvSpPr>
          <p:nvPr>
            <p:ph type="title"/>
          </p:nvPr>
        </p:nvSpPr>
        <p:spPr>
          <a:xfrm>
            <a:off x="954000" y="1890000"/>
            <a:ext cx="10279150" cy="365125"/>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FD84EF4-0E07-4BF3-A4AB-3E8632AA79AD}"/>
              </a:ext>
            </a:extLst>
          </p:cNvPr>
          <p:cNvSpPr>
            <a:spLocks noGrp="1"/>
          </p:cNvSpPr>
          <p:nvPr>
            <p:ph type="body" idx="1"/>
          </p:nvPr>
        </p:nvSpPr>
        <p:spPr>
          <a:xfrm>
            <a:off x="970139" y="2717600"/>
            <a:ext cx="10279150" cy="3175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GB" dirty="0"/>
              <a:t>Fourth level</a:t>
            </a:r>
          </a:p>
          <a:p>
            <a:pPr lvl="4"/>
            <a:r>
              <a:rPr lang="en-GB" b="1" dirty="0"/>
              <a:t>Fifth level</a:t>
            </a:r>
            <a:endParaRPr lang="en-GB" dirty="0"/>
          </a:p>
        </p:txBody>
      </p:sp>
      <p:sp>
        <p:nvSpPr>
          <p:cNvPr id="5" name="Footer Placeholder 4">
            <a:extLst>
              <a:ext uri="{FF2B5EF4-FFF2-40B4-BE49-F238E27FC236}">
                <a16:creationId xmlns:a16="http://schemas.microsoft.com/office/drawing/2014/main" id="{3B527A5D-B761-4C2F-97E6-5D8254424B8B}"/>
              </a:ext>
            </a:extLst>
          </p:cNvPr>
          <p:cNvSpPr>
            <a:spLocks noGrp="1"/>
          </p:cNvSpPr>
          <p:nvPr>
            <p:ph type="ftr" sz="quarter" idx="3"/>
          </p:nvPr>
        </p:nvSpPr>
        <p:spPr>
          <a:xfrm>
            <a:off x="970139" y="775255"/>
            <a:ext cx="7176911" cy="230832"/>
          </a:xfrm>
          <a:prstGeom prst="rect">
            <a:avLst/>
          </a:prstGeom>
        </p:spPr>
        <p:txBody>
          <a:bodyPr vert="horz" lIns="0" tIns="0" rIns="0" bIns="0" rtlCol="0" anchor="t" anchorCtr="0">
            <a:spAutoFit/>
          </a:bodyPr>
          <a:lstStyle>
            <a:lvl1pPr algn="l">
              <a:defRPr sz="1500">
                <a:solidFill>
                  <a:schemeClr val="tx1">
                    <a:tint val="75000"/>
                  </a:schemeClr>
                </a:solidFill>
              </a:defRPr>
            </a:lvl1p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9CD661B1-4E4B-4F85-ACA3-C34023D70282}"/>
              </a:ext>
            </a:extLst>
          </p:cNvPr>
          <p:cNvSpPr>
            <a:spLocks noGrp="1"/>
          </p:cNvSpPr>
          <p:nvPr>
            <p:ph type="sldNum" sz="quarter" idx="4"/>
          </p:nvPr>
        </p:nvSpPr>
        <p:spPr>
          <a:xfrm>
            <a:off x="9821333" y="783355"/>
            <a:ext cx="1400528" cy="230832"/>
          </a:xfrm>
          <a:prstGeom prst="rect">
            <a:avLst/>
          </a:prstGeom>
        </p:spPr>
        <p:txBody>
          <a:bodyPr vert="horz" wrap="square" lIns="0" tIns="0" rIns="0" bIns="0" rtlCol="0" anchor="t" anchorCtr="0">
            <a:spAutoFit/>
          </a:bodyPr>
          <a:lstStyle>
            <a:lvl1pPr algn="r">
              <a:defRPr sz="1500" b="1">
                <a:solidFill>
                  <a:schemeClr val="tx1">
                    <a:tint val="75000"/>
                  </a:schemeClr>
                </a:solidFill>
              </a:defRPr>
            </a:lvl1pPr>
          </a:lstStyle>
          <a:p>
            <a:fld id="{E4D355CA-84B7-41B1-B164-8BB439CC7C6B}" type="slidenum">
              <a:rPr lang="en-GB" smtClean="0"/>
              <a:pPr/>
              <a:t>‹#›</a:t>
            </a:fld>
            <a:endParaRPr lang="en-GB" dirty="0"/>
          </a:p>
        </p:txBody>
      </p:sp>
    </p:spTree>
    <p:extLst>
      <p:ext uri="{BB962C8B-B14F-4D97-AF65-F5344CB8AC3E}">
        <p14:creationId xmlns:p14="http://schemas.microsoft.com/office/powerpoint/2010/main" val="1208163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dt="0"/>
  <p:txStyles>
    <p:titleStyle>
      <a:lvl1pPr algn="l" defTabSz="914400" rtl="0" eaLnBrk="1" latinLnBrk="0" hangingPunct="1">
        <a:lnSpc>
          <a:spcPts val="3600"/>
        </a:lnSpc>
        <a:spcBef>
          <a:spcPct val="0"/>
        </a:spcBef>
        <a:buNone/>
        <a:defRPr sz="3600" b="1" kern="2000" spc="-100" baseline="0">
          <a:solidFill>
            <a:srgbClr val="203232"/>
          </a:solidFill>
          <a:latin typeface="+mj-lt"/>
          <a:ea typeface="+mj-ea"/>
          <a:cs typeface="+mj-cs"/>
        </a:defRPr>
      </a:lvl1pPr>
    </p:titleStyle>
    <p:bodyStyle>
      <a:lvl1pPr marL="0" indent="0" algn="l" defTabSz="914400" rtl="0" eaLnBrk="1" latinLnBrk="0" hangingPunct="1">
        <a:lnSpc>
          <a:spcPts val="2880"/>
        </a:lnSpc>
        <a:spcBef>
          <a:spcPts val="0"/>
        </a:spcBef>
        <a:spcAft>
          <a:spcPts val="992"/>
        </a:spcAft>
        <a:buFont typeface="Arial" panose="020B0604020202020204" pitchFamily="34" charset="0"/>
        <a:buNone/>
        <a:defRPr sz="2400" b="1" kern="2000" spc="-100" baseline="0">
          <a:solidFill>
            <a:srgbClr val="203232"/>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sz="2400" kern="2000" spc="-100" baseline="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sz="2400" kern="2000" spc="-100" baseline="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rgbClr val="2032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604">
          <p15:clr>
            <a:srgbClr val="F26B43"/>
          </p15:clr>
        </p15:guide>
        <p15:guide id="5" pos="7076">
          <p15:clr>
            <a:srgbClr val="F26B43"/>
          </p15:clr>
        </p15:guide>
        <p15:guide id="6" orient="horz" pos="2160">
          <p15:clr>
            <a:srgbClr val="F26B43"/>
          </p15:clr>
        </p15:guide>
        <p15:guide id="7" orient="horz">
          <p15:clr>
            <a:srgbClr val="F26B43"/>
          </p15:clr>
        </p15:guide>
        <p15:guide id="8" orient="horz" pos="604">
          <p15:clr>
            <a:srgbClr val="F26B43"/>
          </p15:clr>
        </p15:guide>
        <p15:guide id="10" orient="horz" pos="3712">
          <p15:clr>
            <a:srgbClr val="F26B43"/>
          </p15:clr>
        </p15:guide>
        <p15:guide id="11" orient="horz" pos="11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survivorsvoices.org/"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nmc.org.uk/education/standards-for-education2/" TargetMode="External"/><Relationship Id="rId2" Type="http://schemas.openxmlformats.org/officeDocument/2006/relationships/hyperlink" Target="https://www.england.nhs.uk/get-involved/resources/ladder-of-engagement-2/" TargetMode="External"/><Relationship Id="rId1" Type="http://schemas.openxmlformats.org/officeDocument/2006/relationships/slideLayout" Target="../slideLayouts/slideLayout8.xml"/><Relationship Id="rId4" Type="http://schemas.openxmlformats.org/officeDocument/2006/relationships/hyperlink" Target="https://www.scie.org.uk/publications/guides/guide51/at-a-gla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www.england.nhs.uk/get-involved/resources/co-production-resource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758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68679-5303-4D44-9BFD-3D61B92DB7EF}"/>
              </a:ext>
            </a:extLst>
          </p:cNvPr>
          <p:cNvSpPr>
            <a:spLocks noGrp="1"/>
          </p:cNvSpPr>
          <p:nvPr>
            <p:ph type="sldNum" sz="quarter" idx="12"/>
          </p:nvPr>
        </p:nvSpPr>
        <p:spPr/>
        <p:txBody>
          <a:bodyPr/>
          <a:lstStyle/>
          <a:p>
            <a:fld id="{E4D355CA-84B7-41B1-B164-8BB439CC7C6B}" type="slidenum">
              <a:rPr lang="en-GB" smtClean="0"/>
              <a:pPr/>
              <a:t>10</a:t>
            </a:fld>
            <a:endParaRPr lang="en-GB" dirty="0"/>
          </a:p>
        </p:txBody>
      </p:sp>
      <p:sp>
        <p:nvSpPr>
          <p:cNvPr id="3" name="Content Placeholder 2">
            <a:extLst>
              <a:ext uri="{FF2B5EF4-FFF2-40B4-BE49-F238E27FC236}">
                <a16:creationId xmlns:a16="http://schemas.microsoft.com/office/drawing/2014/main" id="{917C3F2E-C2CB-45C0-B45A-E4FC8F77E8CE}"/>
              </a:ext>
            </a:extLst>
          </p:cNvPr>
          <p:cNvSpPr>
            <a:spLocks noGrp="1"/>
          </p:cNvSpPr>
          <p:nvPr>
            <p:ph idx="1"/>
          </p:nvPr>
        </p:nvSpPr>
        <p:spPr>
          <a:xfrm>
            <a:off x="811125" y="667605"/>
            <a:ext cx="10251722" cy="4923693"/>
          </a:xfrm>
        </p:spPr>
        <p:txBody>
          <a:bodyPr/>
          <a:lstStyle/>
          <a:p>
            <a:endParaRPr lang="en-GB" dirty="0"/>
          </a:p>
          <a:p>
            <a:pPr marL="342900" indent="-342900">
              <a:buFont typeface="Arial" panose="020B0604020202020204" pitchFamily="34" charset="0"/>
              <a:buChar char="•"/>
            </a:pPr>
            <a:r>
              <a:rPr lang="en-GB" dirty="0"/>
              <a:t>Finished school at 18 with poor grades</a:t>
            </a:r>
          </a:p>
          <a:p>
            <a:pPr marL="342900" indent="-342900">
              <a:buFont typeface="Arial" panose="020B0604020202020204" pitchFamily="34" charset="0"/>
              <a:buChar char="•"/>
            </a:pPr>
            <a:r>
              <a:rPr lang="en-GB" dirty="0"/>
              <a:t>Spent the majority of my 20s under mental health services</a:t>
            </a:r>
          </a:p>
          <a:p>
            <a:pPr marL="342900" indent="-342900">
              <a:buFont typeface="Arial" panose="020B0604020202020204" pitchFamily="34" charset="0"/>
              <a:buChar char="•"/>
            </a:pPr>
            <a:r>
              <a:rPr lang="en-GB" dirty="0"/>
              <a:t>Informed on the importance of taking and engaging with services, and given a rather negative prognosis</a:t>
            </a:r>
          </a:p>
          <a:p>
            <a:pPr marL="342900" indent="-342900">
              <a:buFont typeface="Arial" panose="020B0604020202020204" pitchFamily="34" charset="0"/>
              <a:buChar char="•"/>
            </a:pPr>
            <a:r>
              <a:rPr lang="en-GB" dirty="0"/>
              <a:t>Felt stunted by clinical treatments</a:t>
            </a:r>
          </a:p>
          <a:p>
            <a:pPr marL="342900" indent="-342900">
              <a:buFont typeface="Arial" panose="020B0604020202020204" pitchFamily="34" charset="0"/>
              <a:buChar char="•"/>
            </a:pPr>
            <a:r>
              <a:rPr lang="en-GB" dirty="0"/>
              <a:t>Constant reinforcement of my ‘problems’</a:t>
            </a:r>
          </a:p>
          <a:p>
            <a:pPr marL="342900" indent="-342900">
              <a:buFont typeface="Arial" panose="020B0604020202020204" pitchFamily="34" charset="0"/>
              <a:buChar char="•"/>
            </a:pPr>
            <a:r>
              <a:rPr lang="en-GB" dirty="0"/>
              <a:t>Had a large gap in my education</a:t>
            </a:r>
          </a:p>
          <a:p>
            <a:pPr marL="342900" indent="-342900">
              <a:buFont typeface="Arial" panose="020B0604020202020204" pitchFamily="34" charset="0"/>
              <a:buChar char="•"/>
            </a:pPr>
            <a:r>
              <a:rPr lang="en-GB" dirty="0"/>
              <a:t>Could only find a handful of courses where you are welcomed to use your lived experience</a:t>
            </a:r>
          </a:p>
          <a:p>
            <a:endParaRPr lang="en-GB" dirty="0"/>
          </a:p>
        </p:txBody>
      </p:sp>
      <p:sp>
        <p:nvSpPr>
          <p:cNvPr id="4" name="Title 3">
            <a:extLst>
              <a:ext uri="{FF2B5EF4-FFF2-40B4-BE49-F238E27FC236}">
                <a16:creationId xmlns:a16="http://schemas.microsoft.com/office/drawing/2014/main" id="{9517C6DB-B070-4DBE-8E56-0A3B35BB4022}"/>
              </a:ext>
            </a:extLst>
          </p:cNvPr>
          <p:cNvSpPr>
            <a:spLocks noGrp="1"/>
          </p:cNvSpPr>
          <p:nvPr>
            <p:ph type="title"/>
          </p:nvPr>
        </p:nvSpPr>
        <p:spPr>
          <a:xfrm>
            <a:off x="811125" y="201490"/>
            <a:ext cx="7361569" cy="365125"/>
          </a:xfrm>
        </p:spPr>
        <p:txBody>
          <a:bodyPr/>
          <a:lstStyle/>
          <a:p>
            <a:r>
              <a:rPr lang="en-GB" dirty="0"/>
              <a:t>Equality &amp; Access</a:t>
            </a:r>
            <a:br>
              <a:rPr lang="en-GB" dirty="0"/>
            </a:br>
            <a:endParaRPr lang="en-GB" dirty="0"/>
          </a:p>
        </p:txBody>
      </p:sp>
    </p:spTree>
    <p:extLst>
      <p:ext uri="{BB962C8B-B14F-4D97-AF65-F5344CB8AC3E}">
        <p14:creationId xmlns:p14="http://schemas.microsoft.com/office/powerpoint/2010/main" val="2456881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BCD7E1-F2B1-4A62-BC84-3ADBEB0EEDE4}"/>
              </a:ext>
            </a:extLst>
          </p:cNvPr>
          <p:cNvSpPr>
            <a:spLocks noGrp="1"/>
          </p:cNvSpPr>
          <p:nvPr>
            <p:ph type="sldNum" sz="quarter" idx="12"/>
          </p:nvPr>
        </p:nvSpPr>
        <p:spPr/>
        <p:txBody>
          <a:bodyPr/>
          <a:lstStyle/>
          <a:p>
            <a:fld id="{E4D355CA-84B7-41B1-B164-8BB439CC7C6B}" type="slidenum">
              <a:rPr lang="en-GB" smtClean="0"/>
              <a:pPr/>
              <a:t>11</a:t>
            </a:fld>
            <a:endParaRPr lang="en-GB" dirty="0"/>
          </a:p>
        </p:txBody>
      </p:sp>
      <p:sp>
        <p:nvSpPr>
          <p:cNvPr id="3" name="Content Placeholder 2">
            <a:extLst>
              <a:ext uri="{FF2B5EF4-FFF2-40B4-BE49-F238E27FC236}">
                <a16:creationId xmlns:a16="http://schemas.microsoft.com/office/drawing/2014/main" id="{A1F5F82F-AA9B-4BBF-A4BC-DAEB0188EDA8}"/>
              </a:ext>
            </a:extLst>
          </p:cNvPr>
          <p:cNvSpPr>
            <a:spLocks noGrp="1"/>
          </p:cNvSpPr>
          <p:nvPr>
            <p:ph idx="1"/>
          </p:nvPr>
        </p:nvSpPr>
        <p:spPr>
          <a:xfrm>
            <a:off x="970139" y="1193589"/>
            <a:ext cx="10251722" cy="4923693"/>
          </a:xfrm>
        </p:spPr>
        <p:txBody>
          <a:bodyPr/>
          <a:lstStyle/>
          <a:p>
            <a:pPr marL="342900" indent="-342900">
              <a:buFont typeface="Arial" panose="020B0604020202020204" pitchFamily="34" charset="0"/>
              <a:buChar char="•"/>
            </a:pPr>
            <a:r>
              <a:rPr lang="en-GB" dirty="0"/>
              <a:t>Prior to this course I was looking to study occupational therapy there was limited progression in peer support.  </a:t>
            </a:r>
          </a:p>
          <a:p>
            <a:pPr marL="342900" indent="-342900">
              <a:buFont typeface="Arial" panose="020B0604020202020204" pitchFamily="34" charset="0"/>
              <a:buChar char="•"/>
            </a:pPr>
            <a:r>
              <a:rPr lang="en-GB" dirty="0"/>
              <a:t>This course allowed me to stay in fulltime work and engage in education specific to my lived experience role. </a:t>
            </a:r>
          </a:p>
          <a:p>
            <a:pPr marL="342900" indent="-342900">
              <a:buFont typeface="Arial" panose="020B0604020202020204" pitchFamily="34" charset="0"/>
              <a:buChar char="•"/>
            </a:pPr>
            <a:r>
              <a:rPr lang="en-GB" dirty="0"/>
              <a:t>The online platform supported me to plan my study around work, personal commitments and supporting my own wellbeing.</a:t>
            </a:r>
          </a:p>
          <a:p>
            <a:pPr marL="342900" indent="-342900">
              <a:buFont typeface="Arial" panose="020B0604020202020204" pitchFamily="34" charset="0"/>
              <a:buChar char="•"/>
            </a:pPr>
            <a:r>
              <a:rPr lang="en-GB" dirty="0"/>
              <a:t>The learning materials were very relevant to my work in theoretically and practically. </a:t>
            </a:r>
          </a:p>
          <a:p>
            <a:pPr marL="342900" indent="-342900">
              <a:buFont typeface="Arial" panose="020B0604020202020204" pitchFamily="34" charset="0"/>
              <a:buChar char="•"/>
            </a:pPr>
            <a:r>
              <a:rPr lang="en-GB" dirty="0"/>
              <a:t>The course had people from areas and backgrounds, which created a shared learning environment</a:t>
            </a:r>
          </a:p>
          <a:p>
            <a:endParaRPr lang="en-GB" dirty="0"/>
          </a:p>
          <a:p>
            <a:endParaRPr lang="en-GB" dirty="0"/>
          </a:p>
        </p:txBody>
      </p:sp>
      <p:sp>
        <p:nvSpPr>
          <p:cNvPr id="4" name="Title 3">
            <a:extLst>
              <a:ext uri="{FF2B5EF4-FFF2-40B4-BE49-F238E27FC236}">
                <a16:creationId xmlns:a16="http://schemas.microsoft.com/office/drawing/2014/main" id="{AF89A1C7-4DBB-44A3-A833-E6B92C794DCA}"/>
              </a:ext>
            </a:extLst>
          </p:cNvPr>
          <p:cNvSpPr>
            <a:spLocks noGrp="1"/>
          </p:cNvSpPr>
          <p:nvPr>
            <p:ph type="title"/>
          </p:nvPr>
        </p:nvSpPr>
        <p:spPr>
          <a:xfrm>
            <a:off x="970139" y="430060"/>
            <a:ext cx="7361569" cy="365125"/>
          </a:xfrm>
        </p:spPr>
        <p:txBody>
          <a:bodyPr/>
          <a:lstStyle/>
          <a:p>
            <a:r>
              <a:rPr lang="en-GB" dirty="0"/>
              <a:t>Opportunities For Innovation</a:t>
            </a:r>
            <a:br>
              <a:rPr lang="en-GB" dirty="0"/>
            </a:br>
            <a:endParaRPr lang="en-GB" dirty="0"/>
          </a:p>
        </p:txBody>
      </p:sp>
    </p:spTree>
    <p:extLst>
      <p:ext uri="{BB962C8B-B14F-4D97-AF65-F5344CB8AC3E}">
        <p14:creationId xmlns:p14="http://schemas.microsoft.com/office/powerpoint/2010/main" val="3234088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EDBD3-F33D-4E1E-8D8B-47F37BD76E82}"/>
              </a:ext>
            </a:extLst>
          </p:cNvPr>
          <p:cNvSpPr>
            <a:spLocks noGrp="1"/>
          </p:cNvSpPr>
          <p:nvPr>
            <p:ph type="sldNum" sz="quarter" idx="12"/>
          </p:nvPr>
        </p:nvSpPr>
        <p:spPr/>
        <p:txBody>
          <a:bodyPr/>
          <a:lstStyle/>
          <a:p>
            <a:fld id="{E4D355CA-84B7-41B1-B164-8BB439CC7C6B}" type="slidenum">
              <a:rPr lang="en-GB" smtClean="0"/>
              <a:pPr/>
              <a:t>12</a:t>
            </a:fld>
            <a:endParaRPr lang="en-GB" dirty="0"/>
          </a:p>
        </p:txBody>
      </p:sp>
      <p:sp>
        <p:nvSpPr>
          <p:cNvPr id="3" name="Content Placeholder 2">
            <a:extLst>
              <a:ext uri="{FF2B5EF4-FFF2-40B4-BE49-F238E27FC236}">
                <a16:creationId xmlns:a16="http://schemas.microsoft.com/office/drawing/2014/main" id="{A9CC24D4-AEF8-4620-9898-9DA0DE5D32EA}"/>
              </a:ext>
            </a:extLst>
          </p:cNvPr>
          <p:cNvSpPr>
            <a:spLocks noGrp="1"/>
          </p:cNvSpPr>
          <p:nvPr>
            <p:ph idx="1"/>
          </p:nvPr>
        </p:nvSpPr>
        <p:spPr>
          <a:xfrm>
            <a:off x="970139" y="1150952"/>
            <a:ext cx="11117086" cy="4923693"/>
          </a:xfrm>
        </p:spPr>
        <p:txBody>
          <a:bodyPr/>
          <a:lstStyle/>
          <a:p>
            <a:pPr marL="342900" indent="-342900">
              <a:buFont typeface="Arial" panose="020B0604020202020204" pitchFamily="34" charset="0"/>
              <a:buChar char="•"/>
            </a:pPr>
            <a:r>
              <a:rPr lang="en-GB" dirty="0"/>
              <a:t>When starting the course I was as an associate mental health practitioner</a:t>
            </a:r>
          </a:p>
          <a:p>
            <a:pPr marL="342900" indent="-342900">
              <a:buFont typeface="Arial" panose="020B0604020202020204" pitchFamily="34" charset="0"/>
              <a:buChar char="•"/>
            </a:pPr>
            <a:r>
              <a:rPr lang="en-GB" dirty="0"/>
              <a:t>During this course I got back into peer working, and now working in a lived experience leadership role</a:t>
            </a:r>
          </a:p>
          <a:p>
            <a:pPr marL="342900" indent="-342900">
              <a:buFont typeface="Arial" panose="020B0604020202020204" pitchFamily="34" charset="0"/>
              <a:buChar char="•"/>
            </a:pPr>
            <a:r>
              <a:rPr lang="en-GB" dirty="0"/>
              <a:t>The course has supported my progression, which in turn has created progression for other peers </a:t>
            </a:r>
          </a:p>
          <a:p>
            <a:pPr marL="342900" indent="-342900">
              <a:buFont typeface="Arial" panose="020B0604020202020204" pitchFamily="34" charset="0"/>
              <a:buChar char="•"/>
            </a:pPr>
            <a:r>
              <a:rPr lang="en-GB" dirty="0"/>
              <a:t>I was one of the first peer workers in my area in 2016, now there are 10 roles from NHS bands 3-6.</a:t>
            </a:r>
          </a:p>
          <a:p>
            <a:pPr marL="342900" indent="-342900">
              <a:buFont typeface="Arial" panose="020B0604020202020204" pitchFamily="34" charset="0"/>
              <a:buChar char="•"/>
            </a:pPr>
            <a:r>
              <a:rPr lang="en-GB" dirty="0"/>
              <a:t>My breadth of knowledge developed through this course has landed me opportunities to educating others</a:t>
            </a:r>
          </a:p>
          <a:p>
            <a:pPr marL="342900" indent="-342900">
              <a:buFont typeface="Arial" panose="020B0604020202020204" pitchFamily="34" charset="0"/>
              <a:buChar char="•"/>
            </a:pPr>
            <a:r>
              <a:rPr lang="en-GB" dirty="0"/>
              <a:t>The course literature highlighted a lack of lived experience specific CPD opportunities for peer workers</a:t>
            </a:r>
          </a:p>
          <a:p>
            <a:pPr marL="342900" indent="-342900">
              <a:buFont typeface="Arial" panose="020B0604020202020204" pitchFamily="34" charset="0"/>
              <a:buChar char="•"/>
            </a:pPr>
            <a:r>
              <a:rPr lang="en-GB" dirty="0"/>
              <a:t>The confidence over this course has supported me to influence locally, nationally and internationally</a:t>
            </a:r>
          </a:p>
          <a:p>
            <a:endParaRPr lang="en-GB" dirty="0"/>
          </a:p>
        </p:txBody>
      </p:sp>
      <p:sp>
        <p:nvSpPr>
          <p:cNvPr id="4" name="Title 3">
            <a:extLst>
              <a:ext uri="{FF2B5EF4-FFF2-40B4-BE49-F238E27FC236}">
                <a16:creationId xmlns:a16="http://schemas.microsoft.com/office/drawing/2014/main" id="{24FB5C1E-5A3C-4F52-AFCA-814AD93A7D92}"/>
              </a:ext>
            </a:extLst>
          </p:cNvPr>
          <p:cNvSpPr>
            <a:spLocks noGrp="1"/>
          </p:cNvSpPr>
          <p:nvPr>
            <p:ph type="title"/>
          </p:nvPr>
        </p:nvSpPr>
        <p:spPr>
          <a:xfrm>
            <a:off x="970139" y="418230"/>
            <a:ext cx="7361569" cy="365125"/>
          </a:xfrm>
        </p:spPr>
        <p:txBody>
          <a:bodyPr/>
          <a:lstStyle/>
          <a:p>
            <a:r>
              <a:rPr lang="en-GB" dirty="0"/>
              <a:t>Implementing Change</a:t>
            </a:r>
            <a:br>
              <a:rPr lang="en-GB" dirty="0"/>
            </a:br>
            <a:endParaRPr lang="en-GB" dirty="0"/>
          </a:p>
        </p:txBody>
      </p:sp>
    </p:spTree>
    <p:extLst>
      <p:ext uri="{BB962C8B-B14F-4D97-AF65-F5344CB8AC3E}">
        <p14:creationId xmlns:p14="http://schemas.microsoft.com/office/powerpoint/2010/main" val="252030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F1201F-E326-40EF-91B1-1CCA47CB1144}"/>
              </a:ext>
            </a:extLst>
          </p:cNvPr>
          <p:cNvSpPr>
            <a:spLocks noGrp="1"/>
          </p:cNvSpPr>
          <p:nvPr>
            <p:ph type="sldNum" sz="quarter" idx="12"/>
          </p:nvPr>
        </p:nvSpPr>
        <p:spPr/>
        <p:txBody>
          <a:bodyPr/>
          <a:lstStyle/>
          <a:p>
            <a:fld id="{E4D355CA-84B7-41B1-B164-8BB439CC7C6B}" type="slidenum">
              <a:rPr lang="en-GB" smtClean="0"/>
              <a:pPr/>
              <a:t>13</a:t>
            </a:fld>
            <a:endParaRPr lang="en-GB" dirty="0"/>
          </a:p>
        </p:txBody>
      </p:sp>
      <p:sp>
        <p:nvSpPr>
          <p:cNvPr id="3" name="Content Placeholder 2">
            <a:extLst>
              <a:ext uri="{FF2B5EF4-FFF2-40B4-BE49-F238E27FC236}">
                <a16:creationId xmlns:a16="http://schemas.microsoft.com/office/drawing/2014/main" id="{A669ECB3-25A2-4280-9F7E-3134EA891C50}"/>
              </a:ext>
            </a:extLst>
          </p:cNvPr>
          <p:cNvSpPr>
            <a:spLocks noGrp="1"/>
          </p:cNvSpPr>
          <p:nvPr>
            <p:ph idx="1"/>
          </p:nvPr>
        </p:nvSpPr>
        <p:spPr>
          <a:xfrm>
            <a:off x="970138" y="1367692"/>
            <a:ext cx="11221861" cy="4923693"/>
          </a:xfrm>
        </p:spPr>
        <p:txBody>
          <a:bodyPr/>
          <a:lstStyle/>
          <a:p>
            <a:pPr marL="342900" indent="-342900">
              <a:buFont typeface="Arial" panose="020B0604020202020204" pitchFamily="34" charset="0"/>
              <a:buChar char="•"/>
            </a:pPr>
            <a:r>
              <a:rPr lang="en-GB" dirty="0"/>
              <a:t>Starting the course I was labelled as potentially manic and relapsing due to anxiety and excitement</a:t>
            </a:r>
          </a:p>
          <a:p>
            <a:pPr marL="342900" indent="-342900">
              <a:buFont typeface="Arial" panose="020B0604020202020204" pitchFamily="34" charset="0"/>
              <a:buChar char="•"/>
            </a:pPr>
            <a:r>
              <a:rPr lang="en-GB" dirty="0"/>
              <a:t>Many expressed concerns and questioned if I was putting to much pressure on myself</a:t>
            </a:r>
          </a:p>
          <a:p>
            <a:pPr marL="342900" indent="-342900">
              <a:buFont typeface="Arial" panose="020B0604020202020204" pitchFamily="34" charset="0"/>
              <a:buChar char="•"/>
            </a:pPr>
            <a:r>
              <a:rPr lang="en-GB" dirty="0"/>
              <a:t>The course learnings supported me to navigate a coercive situations and advocate for my own hopes </a:t>
            </a:r>
          </a:p>
          <a:p>
            <a:pPr marL="342900" indent="-342900">
              <a:buFont typeface="Arial" panose="020B0604020202020204" pitchFamily="34" charset="0"/>
              <a:buChar char="•"/>
            </a:pPr>
            <a:r>
              <a:rPr lang="en-GB" dirty="0"/>
              <a:t> I have often felt tokenistic in my peer roles, and been used as a poster boy on occasion </a:t>
            </a:r>
          </a:p>
          <a:p>
            <a:pPr marL="342900" indent="-342900">
              <a:buFont typeface="Arial" panose="020B0604020202020204" pitchFamily="34" charset="0"/>
              <a:buChar char="•"/>
            </a:pPr>
            <a:r>
              <a:rPr lang="en-GB" dirty="0"/>
              <a:t>Completing this course has supported gaining increased credibility </a:t>
            </a:r>
          </a:p>
          <a:p>
            <a:pPr marL="342900" indent="-342900">
              <a:buFont typeface="Arial" panose="020B0604020202020204" pitchFamily="34" charset="0"/>
              <a:buChar char="•"/>
            </a:pPr>
            <a:r>
              <a:rPr lang="en-GB" dirty="0"/>
              <a:t>The perfectionist within me stemming from my </a:t>
            </a:r>
            <a:r>
              <a:rPr lang="en-GB" dirty="0" err="1"/>
              <a:t>cheffing</a:t>
            </a:r>
            <a:r>
              <a:rPr lang="en-GB" dirty="0"/>
              <a:t> days has created challenges, stress and great reward</a:t>
            </a:r>
          </a:p>
          <a:p>
            <a:pPr marL="342900" indent="-342900">
              <a:buFont typeface="Arial" panose="020B0604020202020204" pitchFamily="34" charset="0"/>
              <a:buChar char="•"/>
            </a:pPr>
            <a:r>
              <a:rPr lang="en-GB" dirty="0"/>
              <a:t>My results exceeded my families and own expectation</a:t>
            </a:r>
          </a:p>
          <a:p>
            <a:endParaRPr lang="en-GB" dirty="0"/>
          </a:p>
        </p:txBody>
      </p:sp>
      <p:sp>
        <p:nvSpPr>
          <p:cNvPr id="4" name="Title 3">
            <a:extLst>
              <a:ext uri="{FF2B5EF4-FFF2-40B4-BE49-F238E27FC236}">
                <a16:creationId xmlns:a16="http://schemas.microsoft.com/office/drawing/2014/main" id="{56AA36C4-5849-4503-A1B3-9226605EA304}"/>
              </a:ext>
            </a:extLst>
          </p:cNvPr>
          <p:cNvSpPr>
            <a:spLocks noGrp="1"/>
          </p:cNvSpPr>
          <p:nvPr>
            <p:ph type="title"/>
          </p:nvPr>
        </p:nvSpPr>
        <p:spPr>
          <a:xfrm>
            <a:off x="970139" y="533646"/>
            <a:ext cx="9304425" cy="365125"/>
          </a:xfrm>
        </p:spPr>
        <p:txBody>
          <a:bodyPr/>
          <a:lstStyle/>
          <a:p>
            <a:r>
              <a:rPr lang="en-GB" dirty="0"/>
              <a:t>The Pressure To Prove Myself Academically</a:t>
            </a:r>
            <a:br>
              <a:rPr lang="en-GB" dirty="0"/>
            </a:br>
            <a:endParaRPr lang="en-GB" dirty="0"/>
          </a:p>
        </p:txBody>
      </p:sp>
    </p:spTree>
    <p:extLst>
      <p:ext uri="{BB962C8B-B14F-4D97-AF65-F5344CB8AC3E}">
        <p14:creationId xmlns:p14="http://schemas.microsoft.com/office/powerpoint/2010/main" val="384432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065A1-293F-4E2F-8D50-33CE6E09DB42}"/>
              </a:ext>
            </a:extLst>
          </p:cNvPr>
          <p:cNvSpPr>
            <a:spLocks noGrp="1"/>
          </p:cNvSpPr>
          <p:nvPr>
            <p:ph type="sldNum" sz="quarter" idx="12"/>
          </p:nvPr>
        </p:nvSpPr>
        <p:spPr/>
        <p:txBody>
          <a:bodyPr/>
          <a:lstStyle/>
          <a:p>
            <a:fld id="{E4D355CA-84B7-41B1-B164-8BB439CC7C6B}" type="slidenum">
              <a:rPr lang="en-GB" smtClean="0"/>
              <a:pPr/>
              <a:t>14</a:t>
            </a:fld>
            <a:endParaRPr lang="en-GB" dirty="0"/>
          </a:p>
        </p:txBody>
      </p:sp>
      <p:sp>
        <p:nvSpPr>
          <p:cNvPr id="4" name="Title 3">
            <a:extLst>
              <a:ext uri="{FF2B5EF4-FFF2-40B4-BE49-F238E27FC236}">
                <a16:creationId xmlns:a16="http://schemas.microsoft.com/office/drawing/2014/main" id="{9D8B5267-9F36-470E-9C56-6411D21C1512}"/>
              </a:ext>
            </a:extLst>
          </p:cNvPr>
          <p:cNvSpPr>
            <a:spLocks noGrp="1"/>
          </p:cNvSpPr>
          <p:nvPr>
            <p:ph type="title"/>
          </p:nvPr>
        </p:nvSpPr>
        <p:spPr>
          <a:xfrm>
            <a:off x="970139" y="356532"/>
            <a:ext cx="7361569" cy="365125"/>
          </a:xfrm>
        </p:spPr>
        <p:txBody>
          <a:bodyPr/>
          <a:lstStyle/>
          <a:p>
            <a:r>
              <a:rPr lang="en-GB" dirty="0"/>
              <a:t>From a hopeful chef </a:t>
            </a:r>
            <a:br>
              <a:rPr lang="en-GB" dirty="0"/>
            </a:br>
            <a:endParaRPr lang="en-GB" dirty="0"/>
          </a:p>
        </p:txBody>
      </p:sp>
      <p:sp>
        <p:nvSpPr>
          <p:cNvPr id="5" name="TextBox 4">
            <a:extLst>
              <a:ext uri="{FF2B5EF4-FFF2-40B4-BE49-F238E27FC236}">
                <a16:creationId xmlns:a16="http://schemas.microsoft.com/office/drawing/2014/main" id="{EF527C6E-EDC1-4870-B995-5F2A9EBA0911}"/>
              </a:ext>
            </a:extLst>
          </p:cNvPr>
          <p:cNvSpPr txBox="1"/>
          <p:nvPr/>
        </p:nvSpPr>
        <p:spPr>
          <a:xfrm>
            <a:off x="1" y="1124744"/>
            <a:ext cx="3023659" cy="369332"/>
          </a:xfrm>
          <a:prstGeom prst="rect">
            <a:avLst/>
          </a:prstGeom>
          <a:noFill/>
        </p:spPr>
        <p:txBody>
          <a:bodyPr wrap="square" rtlCol="0">
            <a:spAutoFit/>
          </a:bodyPr>
          <a:lstStyle/>
          <a:p>
            <a:r>
              <a:rPr lang="en-GB" dirty="0">
                <a:solidFill>
                  <a:prstClr val="black"/>
                </a:solidFill>
              </a:rPr>
              <a:t>2009</a:t>
            </a:r>
          </a:p>
        </p:txBody>
      </p:sp>
      <p:pic>
        <p:nvPicPr>
          <p:cNvPr id="6" name="Picture 2">
            <a:extLst>
              <a:ext uri="{FF2B5EF4-FFF2-40B4-BE49-F238E27FC236}">
                <a16:creationId xmlns:a16="http://schemas.microsoft.com/office/drawing/2014/main" id="{88CCB955-7131-4685-944C-59C290E304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51" r="9360"/>
          <a:stretch/>
        </p:blipFill>
        <p:spPr bwMode="auto">
          <a:xfrm>
            <a:off x="30839" y="1494082"/>
            <a:ext cx="2992820" cy="421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05F4F80-29E7-420F-BF24-0DFDEFAFED28}"/>
              </a:ext>
            </a:extLst>
          </p:cNvPr>
          <p:cNvSpPr txBox="1"/>
          <p:nvPr/>
        </p:nvSpPr>
        <p:spPr>
          <a:xfrm>
            <a:off x="3695733" y="1124753"/>
            <a:ext cx="2688299" cy="369331"/>
          </a:xfrm>
          <a:prstGeom prst="rect">
            <a:avLst/>
          </a:prstGeom>
          <a:noFill/>
        </p:spPr>
        <p:txBody>
          <a:bodyPr wrap="square" rtlCol="0">
            <a:spAutoFit/>
          </a:bodyPr>
          <a:lstStyle/>
          <a:p>
            <a:r>
              <a:rPr lang="en-GB" dirty="0">
                <a:solidFill>
                  <a:prstClr val="black"/>
                </a:solidFill>
              </a:rPr>
              <a:t>2011</a:t>
            </a:r>
          </a:p>
        </p:txBody>
      </p:sp>
      <p:pic>
        <p:nvPicPr>
          <p:cNvPr id="8" name="Picture 3">
            <a:extLst>
              <a:ext uri="{FF2B5EF4-FFF2-40B4-BE49-F238E27FC236}">
                <a16:creationId xmlns:a16="http://schemas.microsoft.com/office/drawing/2014/main" id="{FC36D30C-9B9D-4021-93C4-A3B78E619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55" y="1494082"/>
            <a:ext cx="3360373" cy="421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35617DD3-7527-48E1-89F9-075381509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419" y="1494074"/>
            <a:ext cx="3220447" cy="42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FE7A8D9-9995-4FEC-B8CC-03DF7D591092}"/>
              </a:ext>
            </a:extLst>
          </p:cNvPr>
          <p:cNvSpPr txBox="1"/>
          <p:nvPr/>
        </p:nvSpPr>
        <p:spPr>
          <a:xfrm>
            <a:off x="7738419" y="1124752"/>
            <a:ext cx="1610223" cy="369331"/>
          </a:xfrm>
          <a:prstGeom prst="rect">
            <a:avLst/>
          </a:prstGeom>
          <a:noFill/>
        </p:spPr>
        <p:txBody>
          <a:bodyPr wrap="square" rtlCol="0">
            <a:spAutoFit/>
          </a:bodyPr>
          <a:lstStyle/>
          <a:p>
            <a:r>
              <a:rPr lang="en-GB" dirty="0">
                <a:solidFill>
                  <a:prstClr val="black"/>
                </a:solidFill>
              </a:rPr>
              <a:t>2012</a:t>
            </a:r>
          </a:p>
        </p:txBody>
      </p:sp>
    </p:spTree>
    <p:extLst>
      <p:ext uri="{BB962C8B-B14F-4D97-AF65-F5344CB8AC3E}">
        <p14:creationId xmlns:p14="http://schemas.microsoft.com/office/powerpoint/2010/main" val="292887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89AEF-E9BF-4770-92DD-7528C3336733}"/>
              </a:ext>
            </a:extLst>
          </p:cNvPr>
          <p:cNvSpPr>
            <a:spLocks noGrp="1"/>
          </p:cNvSpPr>
          <p:nvPr>
            <p:ph type="sldNum" sz="quarter" idx="12"/>
          </p:nvPr>
        </p:nvSpPr>
        <p:spPr/>
        <p:txBody>
          <a:bodyPr/>
          <a:lstStyle/>
          <a:p>
            <a:fld id="{E4D355CA-84B7-41B1-B164-8BB439CC7C6B}" type="slidenum">
              <a:rPr lang="en-GB" smtClean="0"/>
              <a:pPr/>
              <a:t>15</a:t>
            </a:fld>
            <a:endParaRPr lang="en-GB" dirty="0"/>
          </a:p>
        </p:txBody>
      </p:sp>
      <p:sp>
        <p:nvSpPr>
          <p:cNvPr id="3" name="Content Placeholder 2">
            <a:extLst>
              <a:ext uri="{FF2B5EF4-FFF2-40B4-BE49-F238E27FC236}">
                <a16:creationId xmlns:a16="http://schemas.microsoft.com/office/drawing/2014/main" id="{0D4D7CA4-E72A-4DFA-934A-0C795DD33C61}"/>
              </a:ext>
            </a:extLst>
          </p:cNvPr>
          <p:cNvSpPr>
            <a:spLocks noGrp="1"/>
          </p:cNvSpPr>
          <p:nvPr>
            <p:ph idx="1"/>
          </p:nvPr>
        </p:nvSpPr>
        <p:spPr/>
        <p:txBody>
          <a:bodyPr/>
          <a:lstStyle/>
          <a:p>
            <a:endParaRPr lang="en-GB" dirty="0"/>
          </a:p>
        </p:txBody>
      </p:sp>
      <p:sp>
        <p:nvSpPr>
          <p:cNvPr id="4" name="Title 3">
            <a:extLst>
              <a:ext uri="{FF2B5EF4-FFF2-40B4-BE49-F238E27FC236}">
                <a16:creationId xmlns:a16="http://schemas.microsoft.com/office/drawing/2014/main" id="{FC56119C-D5B5-4ADC-8316-D805F7B324CC}"/>
              </a:ext>
            </a:extLst>
          </p:cNvPr>
          <p:cNvSpPr>
            <a:spLocks noGrp="1"/>
          </p:cNvSpPr>
          <p:nvPr>
            <p:ph type="title"/>
          </p:nvPr>
        </p:nvSpPr>
        <p:spPr>
          <a:xfrm>
            <a:off x="970139" y="424040"/>
            <a:ext cx="10847475" cy="365125"/>
          </a:xfrm>
        </p:spPr>
        <p:txBody>
          <a:bodyPr/>
          <a:lstStyle/>
          <a:p>
            <a:r>
              <a:rPr lang="en-GB" dirty="0"/>
              <a:t>To a young man trapped in the mental health system</a:t>
            </a:r>
            <a:br>
              <a:rPr lang="en-GB" dirty="0"/>
            </a:br>
            <a:endParaRPr lang="en-GB" dirty="0"/>
          </a:p>
        </p:txBody>
      </p:sp>
      <p:sp>
        <p:nvSpPr>
          <p:cNvPr id="5" name="TextBox 4">
            <a:extLst>
              <a:ext uri="{FF2B5EF4-FFF2-40B4-BE49-F238E27FC236}">
                <a16:creationId xmlns:a16="http://schemas.microsoft.com/office/drawing/2014/main" id="{93F502F7-995B-4F31-A6DE-EA4D71072333}"/>
              </a:ext>
            </a:extLst>
          </p:cNvPr>
          <p:cNvSpPr txBox="1"/>
          <p:nvPr/>
        </p:nvSpPr>
        <p:spPr>
          <a:xfrm>
            <a:off x="3983767" y="932994"/>
            <a:ext cx="3407701" cy="369332"/>
          </a:xfrm>
          <a:prstGeom prst="rect">
            <a:avLst/>
          </a:prstGeom>
          <a:noFill/>
        </p:spPr>
        <p:txBody>
          <a:bodyPr wrap="square" rtlCol="0">
            <a:spAutoFit/>
          </a:bodyPr>
          <a:lstStyle/>
          <a:p>
            <a:r>
              <a:rPr lang="en-GB" dirty="0">
                <a:solidFill>
                  <a:prstClr val="black"/>
                </a:solidFill>
              </a:rPr>
              <a:t>2014</a:t>
            </a:r>
          </a:p>
        </p:txBody>
      </p:sp>
      <p:sp>
        <p:nvSpPr>
          <p:cNvPr id="6" name="TextBox 5">
            <a:extLst>
              <a:ext uri="{FF2B5EF4-FFF2-40B4-BE49-F238E27FC236}">
                <a16:creationId xmlns:a16="http://schemas.microsoft.com/office/drawing/2014/main" id="{224426D9-C62A-439F-AF75-CB72B8D56B65}"/>
              </a:ext>
            </a:extLst>
          </p:cNvPr>
          <p:cNvSpPr txBox="1"/>
          <p:nvPr/>
        </p:nvSpPr>
        <p:spPr>
          <a:xfrm>
            <a:off x="8486037" y="944781"/>
            <a:ext cx="2112235" cy="369332"/>
          </a:xfrm>
          <a:prstGeom prst="rect">
            <a:avLst/>
          </a:prstGeom>
          <a:noFill/>
        </p:spPr>
        <p:txBody>
          <a:bodyPr wrap="square" rtlCol="0">
            <a:spAutoFit/>
          </a:bodyPr>
          <a:lstStyle/>
          <a:p>
            <a:r>
              <a:rPr lang="en-GB" dirty="0">
                <a:solidFill>
                  <a:prstClr val="black"/>
                </a:solidFill>
              </a:rPr>
              <a:t>2015</a:t>
            </a:r>
          </a:p>
        </p:txBody>
      </p:sp>
      <p:sp>
        <p:nvSpPr>
          <p:cNvPr id="7" name="TextBox 6">
            <a:extLst>
              <a:ext uri="{FF2B5EF4-FFF2-40B4-BE49-F238E27FC236}">
                <a16:creationId xmlns:a16="http://schemas.microsoft.com/office/drawing/2014/main" id="{8E72464A-2CB8-438A-8224-4577ED9DFF8A}"/>
              </a:ext>
            </a:extLst>
          </p:cNvPr>
          <p:cNvSpPr txBox="1"/>
          <p:nvPr/>
        </p:nvSpPr>
        <p:spPr>
          <a:xfrm>
            <a:off x="-45273" y="912926"/>
            <a:ext cx="3072341" cy="369332"/>
          </a:xfrm>
          <a:prstGeom prst="rect">
            <a:avLst/>
          </a:prstGeom>
          <a:noFill/>
        </p:spPr>
        <p:txBody>
          <a:bodyPr wrap="square" rtlCol="0">
            <a:spAutoFit/>
          </a:bodyPr>
          <a:lstStyle/>
          <a:p>
            <a:r>
              <a:rPr lang="en-GB" dirty="0">
                <a:solidFill>
                  <a:prstClr val="black"/>
                </a:solidFill>
              </a:rPr>
              <a:t>2013</a:t>
            </a:r>
          </a:p>
        </p:txBody>
      </p:sp>
      <p:pic>
        <p:nvPicPr>
          <p:cNvPr id="8" name="Picture 2">
            <a:extLst>
              <a:ext uri="{FF2B5EF4-FFF2-40B4-BE49-F238E27FC236}">
                <a16:creationId xmlns:a16="http://schemas.microsoft.com/office/drawing/2014/main" id="{30A11A27-0DE2-4488-BD54-6F92CA5D6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6" b="-1"/>
          <a:stretch/>
        </p:blipFill>
        <p:spPr bwMode="auto">
          <a:xfrm>
            <a:off x="0" y="1302329"/>
            <a:ext cx="3215680" cy="514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B6A73E6D-C8EF-4DF9-A0B3-F49B9DE48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039" y="1282259"/>
            <a:ext cx="3178581" cy="516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EAC21EC8-1047-40A9-8918-EED0BFFE7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765" y="1282259"/>
            <a:ext cx="3840427" cy="516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3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391DBA-D455-483E-98CE-493A22DDE14D}"/>
              </a:ext>
            </a:extLst>
          </p:cNvPr>
          <p:cNvSpPr>
            <a:spLocks noGrp="1"/>
          </p:cNvSpPr>
          <p:nvPr>
            <p:ph type="sldNum" sz="quarter" idx="12"/>
          </p:nvPr>
        </p:nvSpPr>
        <p:spPr/>
        <p:txBody>
          <a:bodyPr/>
          <a:lstStyle/>
          <a:p>
            <a:fld id="{E4D355CA-84B7-41B1-B164-8BB439CC7C6B}" type="slidenum">
              <a:rPr lang="en-GB" smtClean="0"/>
              <a:pPr/>
              <a:t>16</a:t>
            </a:fld>
            <a:endParaRPr lang="en-GB" dirty="0"/>
          </a:p>
        </p:txBody>
      </p:sp>
      <p:sp>
        <p:nvSpPr>
          <p:cNvPr id="3" name="Content Placeholder 2">
            <a:extLst>
              <a:ext uri="{FF2B5EF4-FFF2-40B4-BE49-F238E27FC236}">
                <a16:creationId xmlns:a16="http://schemas.microsoft.com/office/drawing/2014/main" id="{6F941944-AD96-4FBE-8163-E8A2F07165D2}"/>
              </a:ext>
            </a:extLst>
          </p:cNvPr>
          <p:cNvSpPr>
            <a:spLocks noGrp="1"/>
          </p:cNvSpPr>
          <p:nvPr>
            <p:ph idx="1"/>
          </p:nvPr>
        </p:nvSpPr>
        <p:spPr/>
        <p:txBody>
          <a:bodyPr/>
          <a:lstStyle/>
          <a:p>
            <a:endParaRPr lang="en-GB"/>
          </a:p>
        </p:txBody>
      </p:sp>
      <p:sp>
        <p:nvSpPr>
          <p:cNvPr id="4" name="Title 3">
            <a:extLst>
              <a:ext uri="{FF2B5EF4-FFF2-40B4-BE49-F238E27FC236}">
                <a16:creationId xmlns:a16="http://schemas.microsoft.com/office/drawing/2014/main" id="{CE285519-DC93-44BD-B80C-E55DC9EAA0B9}"/>
              </a:ext>
            </a:extLst>
          </p:cNvPr>
          <p:cNvSpPr>
            <a:spLocks noGrp="1"/>
          </p:cNvSpPr>
          <p:nvPr>
            <p:ph type="title"/>
          </p:nvPr>
        </p:nvSpPr>
        <p:spPr>
          <a:xfrm>
            <a:off x="970139" y="404655"/>
            <a:ext cx="10018800" cy="365125"/>
          </a:xfrm>
        </p:spPr>
        <p:txBody>
          <a:bodyPr/>
          <a:lstStyle/>
          <a:p>
            <a:pPr algn="ctr"/>
            <a:r>
              <a:rPr lang="en-GB" dirty="0"/>
              <a:t>Serious mental illness is not always forever and should not exclude people</a:t>
            </a:r>
            <a:br>
              <a:rPr lang="en-GB" dirty="0"/>
            </a:br>
            <a:endParaRPr lang="en-GB" dirty="0"/>
          </a:p>
        </p:txBody>
      </p:sp>
      <p:sp>
        <p:nvSpPr>
          <p:cNvPr id="5" name="TextBox 4">
            <a:extLst>
              <a:ext uri="{FF2B5EF4-FFF2-40B4-BE49-F238E27FC236}">
                <a16:creationId xmlns:a16="http://schemas.microsoft.com/office/drawing/2014/main" id="{CBFE3E7A-7A84-41B2-895A-FF77C6A33832}"/>
              </a:ext>
            </a:extLst>
          </p:cNvPr>
          <p:cNvSpPr txBox="1"/>
          <p:nvPr/>
        </p:nvSpPr>
        <p:spPr>
          <a:xfrm>
            <a:off x="3390867" y="1543355"/>
            <a:ext cx="3215680" cy="369332"/>
          </a:xfrm>
          <a:prstGeom prst="rect">
            <a:avLst/>
          </a:prstGeom>
          <a:noFill/>
        </p:spPr>
        <p:txBody>
          <a:bodyPr wrap="square" rtlCol="0">
            <a:spAutoFit/>
          </a:bodyPr>
          <a:lstStyle/>
          <a:p>
            <a:r>
              <a:rPr lang="en-GB" dirty="0">
                <a:solidFill>
                  <a:prstClr val="black"/>
                </a:solidFill>
              </a:rPr>
              <a:t>2017</a:t>
            </a:r>
          </a:p>
        </p:txBody>
      </p:sp>
      <p:pic>
        <p:nvPicPr>
          <p:cNvPr id="6" name="Picture 2">
            <a:extLst>
              <a:ext uri="{FF2B5EF4-FFF2-40B4-BE49-F238E27FC236}">
                <a16:creationId xmlns:a16="http://schemas.microsoft.com/office/drawing/2014/main" id="{CB155420-D013-4021-94BF-20B7BB7AD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523" y="1926132"/>
            <a:ext cx="4461680" cy="45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36F90E00-670B-4649-ADAD-BCBFFAD6CC07}"/>
              </a:ext>
            </a:extLst>
          </p:cNvPr>
          <p:cNvSpPr txBox="1"/>
          <p:nvPr/>
        </p:nvSpPr>
        <p:spPr>
          <a:xfrm>
            <a:off x="2139" y="1556792"/>
            <a:ext cx="3456384" cy="369332"/>
          </a:xfrm>
          <a:prstGeom prst="rect">
            <a:avLst/>
          </a:prstGeom>
          <a:noFill/>
        </p:spPr>
        <p:txBody>
          <a:bodyPr wrap="square" rtlCol="0">
            <a:spAutoFit/>
          </a:bodyPr>
          <a:lstStyle/>
          <a:p>
            <a:r>
              <a:rPr lang="en-GB" dirty="0">
                <a:solidFill>
                  <a:prstClr val="black"/>
                </a:solidFill>
              </a:rPr>
              <a:t>2016</a:t>
            </a:r>
          </a:p>
        </p:txBody>
      </p:sp>
      <p:pic>
        <p:nvPicPr>
          <p:cNvPr id="8" name="Picture 3">
            <a:extLst>
              <a:ext uri="{FF2B5EF4-FFF2-40B4-BE49-F238E27FC236}">
                <a16:creationId xmlns:a16="http://schemas.microsoft.com/office/drawing/2014/main" id="{814C72FE-79F4-4008-A307-1FC611EE6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26132"/>
            <a:ext cx="3390868" cy="45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519FE858-76BF-468F-820A-61C5E59C2C3E}"/>
              </a:ext>
            </a:extLst>
          </p:cNvPr>
          <p:cNvSpPr txBox="1"/>
          <p:nvPr/>
        </p:nvSpPr>
        <p:spPr>
          <a:xfrm>
            <a:off x="8112224" y="1543355"/>
            <a:ext cx="1344149" cy="369332"/>
          </a:xfrm>
          <a:prstGeom prst="rect">
            <a:avLst/>
          </a:prstGeom>
          <a:noFill/>
        </p:spPr>
        <p:txBody>
          <a:bodyPr wrap="square" rtlCol="0">
            <a:spAutoFit/>
          </a:bodyPr>
          <a:lstStyle/>
          <a:p>
            <a:r>
              <a:rPr lang="en-GB" dirty="0">
                <a:solidFill>
                  <a:prstClr val="black"/>
                </a:solidFill>
              </a:rPr>
              <a:t>2018</a:t>
            </a:r>
          </a:p>
        </p:txBody>
      </p:sp>
      <p:pic>
        <p:nvPicPr>
          <p:cNvPr id="10" name="Picture 4">
            <a:extLst>
              <a:ext uri="{FF2B5EF4-FFF2-40B4-BE49-F238E27FC236}">
                <a16:creationId xmlns:a16="http://schemas.microsoft.com/office/drawing/2014/main" id="{1B7B5056-22A1-4386-8C5C-FBCEF7F23A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514"/>
          <a:stretch/>
        </p:blipFill>
        <p:spPr bwMode="auto">
          <a:xfrm>
            <a:off x="8112224" y="1926123"/>
            <a:ext cx="3648405" cy="452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71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BDDDAC-228A-4717-8577-EB54704B2CA0}"/>
              </a:ext>
            </a:extLst>
          </p:cNvPr>
          <p:cNvSpPr>
            <a:spLocks noGrp="1"/>
          </p:cNvSpPr>
          <p:nvPr>
            <p:ph type="sldNum" sz="quarter" idx="12"/>
          </p:nvPr>
        </p:nvSpPr>
        <p:spPr/>
        <p:txBody>
          <a:bodyPr/>
          <a:lstStyle/>
          <a:p>
            <a:fld id="{E4D355CA-84B7-41B1-B164-8BB439CC7C6B}" type="slidenum">
              <a:rPr lang="en-GB" smtClean="0"/>
              <a:pPr/>
              <a:t>17</a:t>
            </a:fld>
            <a:endParaRPr lang="en-GB" dirty="0"/>
          </a:p>
        </p:txBody>
      </p:sp>
      <p:sp>
        <p:nvSpPr>
          <p:cNvPr id="3" name="Content Placeholder 2">
            <a:extLst>
              <a:ext uri="{FF2B5EF4-FFF2-40B4-BE49-F238E27FC236}">
                <a16:creationId xmlns:a16="http://schemas.microsoft.com/office/drawing/2014/main" id="{A01B9BE4-A861-4061-8F69-7480AFB5BB02}"/>
              </a:ext>
            </a:extLst>
          </p:cNvPr>
          <p:cNvSpPr>
            <a:spLocks noGrp="1"/>
          </p:cNvSpPr>
          <p:nvPr>
            <p:ph idx="1"/>
          </p:nvPr>
        </p:nvSpPr>
        <p:spPr/>
        <p:txBody>
          <a:bodyPr/>
          <a:lstStyle/>
          <a:p>
            <a:endParaRPr lang="en-GB" dirty="0"/>
          </a:p>
        </p:txBody>
      </p:sp>
      <p:sp>
        <p:nvSpPr>
          <p:cNvPr id="4" name="Title 3">
            <a:extLst>
              <a:ext uri="{FF2B5EF4-FFF2-40B4-BE49-F238E27FC236}">
                <a16:creationId xmlns:a16="http://schemas.microsoft.com/office/drawing/2014/main" id="{0443E9FA-289F-4B54-9336-4AB4842F3666}"/>
              </a:ext>
            </a:extLst>
          </p:cNvPr>
          <p:cNvSpPr>
            <a:spLocks noGrp="1"/>
          </p:cNvSpPr>
          <p:nvPr>
            <p:ph type="title"/>
          </p:nvPr>
        </p:nvSpPr>
        <p:spPr>
          <a:xfrm>
            <a:off x="926659" y="415697"/>
            <a:ext cx="9633038" cy="365125"/>
          </a:xfrm>
        </p:spPr>
        <p:txBody>
          <a:bodyPr/>
          <a:lstStyle/>
          <a:p>
            <a:pPr algn="ctr"/>
            <a:r>
              <a:rPr lang="en-GB" dirty="0"/>
              <a:t>Nor should it define whether people are capable or not of completing higher education</a:t>
            </a:r>
            <a:br>
              <a:rPr lang="en-GB" dirty="0"/>
            </a:br>
            <a:endParaRPr lang="en-GB" dirty="0"/>
          </a:p>
        </p:txBody>
      </p:sp>
      <p:pic>
        <p:nvPicPr>
          <p:cNvPr id="5" name="Picture 4">
            <a:extLst>
              <a:ext uri="{FF2B5EF4-FFF2-40B4-BE49-F238E27FC236}">
                <a16:creationId xmlns:a16="http://schemas.microsoft.com/office/drawing/2014/main" id="{DB0E66E0-8876-430C-8D1A-72B9B84E9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723" y="1883528"/>
            <a:ext cx="3086827" cy="461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45FAC5E6-5473-43FD-8160-E1B5D0F536AE}"/>
              </a:ext>
            </a:extLst>
          </p:cNvPr>
          <p:cNvSpPr/>
          <p:nvPr/>
        </p:nvSpPr>
        <p:spPr>
          <a:xfrm>
            <a:off x="5615947" y="4153524"/>
            <a:ext cx="480053"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a:extLst>
              <a:ext uri="{FF2B5EF4-FFF2-40B4-BE49-F238E27FC236}">
                <a16:creationId xmlns:a16="http://schemas.microsoft.com/office/drawing/2014/main" id="{1DB95208-3A54-49CE-95C2-D658FCF6F59C}"/>
              </a:ext>
            </a:extLst>
          </p:cNvPr>
          <p:cNvSpPr txBox="1"/>
          <p:nvPr/>
        </p:nvSpPr>
        <p:spPr>
          <a:xfrm>
            <a:off x="251735" y="1514196"/>
            <a:ext cx="2400267" cy="369332"/>
          </a:xfrm>
          <a:prstGeom prst="rect">
            <a:avLst/>
          </a:prstGeom>
          <a:noFill/>
        </p:spPr>
        <p:txBody>
          <a:bodyPr wrap="square" rtlCol="0">
            <a:spAutoFit/>
          </a:bodyPr>
          <a:lstStyle/>
          <a:p>
            <a:r>
              <a:rPr lang="en-GB" dirty="0">
                <a:solidFill>
                  <a:prstClr val="black"/>
                </a:solidFill>
              </a:rPr>
              <a:t>2019</a:t>
            </a:r>
          </a:p>
        </p:txBody>
      </p:sp>
      <p:sp>
        <p:nvSpPr>
          <p:cNvPr id="8" name="TextBox 7">
            <a:extLst>
              <a:ext uri="{FF2B5EF4-FFF2-40B4-BE49-F238E27FC236}">
                <a16:creationId xmlns:a16="http://schemas.microsoft.com/office/drawing/2014/main" id="{98056072-713A-43CC-803C-2D15C24FACB0}"/>
              </a:ext>
            </a:extLst>
          </p:cNvPr>
          <p:cNvSpPr txBox="1"/>
          <p:nvPr/>
        </p:nvSpPr>
        <p:spPr>
          <a:xfrm>
            <a:off x="3585435" y="1514196"/>
            <a:ext cx="1728192" cy="369332"/>
          </a:xfrm>
          <a:prstGeom prst="rect">
            <a:avLst/>
          </a:prstGeom>
          <a:noFill/>
        </p:spPr>
        <p:txBody>
          <a:bodyPr wrap="square" rtlCol="0">
            <a:spAutoFit/>
          </a:bodyPr>
          <a:lstStyle/>
          <a:p>
            <a:r>
              <a:rPr lang="en-GB" dirty="0">
                <a:solidFill>
                  <a:prstClr val="black"/>
                </a:solidFill>
              </a:rPr>
              <a:t>2020</a:t>
            </a:r>
          </a:p>
        </p:txBody>
      </p:sp>
      <p:sp>
        <p:nvSpPr>
          <p:cNvPr id="9" name="TextBox 8">
            <a:extLst>
              <a:ext uri="{FF2B5EF4-FFF2-40B4-BE49-F238E27FC236}">
                <a16:creationId xmlns:a16="http://schemas.microsoft.com/office/drawing/2014/main" id="{7B3DBAF7-305C-41DF-A905-F4964C97F945}"/>
              </a:ext>
            </a:extLst>
          </p:cNvPr>
          <p:cNvSpPr txBox="1"/>
          <p:nvPr/>
        </p:nvSpPr>
        <p:spPr>
          <a:xfrm>
            <a:off x="6986588" y="1883528"/>
            <a:ext cx="4774039" cy="2308324"/>
          </a:xfrm>
          <a:prstGeom prst="rect">
            <a:avLst/>
          </a:prstGeom>
          <a:noFill/>
        </p:spPr>
        <p:txBody>
          <a:bodyPr wrap="square" rtlCol="0">
            <a:spAutoFit/>
          </a:bodyPr>
          <a:lstStyle/>
          <a:p>
            <a:pPr marL="285750" indent="-285750">
              <a:buFont typeface="Arial" panose="020B0604020202020204" pitchFamily="34" charset="0"/>
              <a:buChar char="•"/>
            </a:pPr>
            <a:r>
              <a:rPr lang="en-GB" dirty="0"/>
              <a:t>My hard work and hunger to make positive changes in mental health services have reaped positive results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 have finished with 92% over my seven graded assignments, of which four I received 95% </a:t>
            </a:r>
          </a:p>
          <a:p>
            <a:endParaRPr lang="en-GB" dirty="0"/>
          </a:p>
        </p:txBody>
      </p:sp>
      <p:pic>
        <p:nvPicPr>
          <p:cNvPr id="10" name="Picture 9">
            <a:extLst>
              <a:ext uri="{FF2B5EF4-FFF2-40B4-BE49-F238E27FC236}">
                <a16:creationId xmlns:a16="http://schemas.microsoft.com/office/drawing/2014/main" id="{63992120-3D02-443D-9AF2-17A53FA851E6}"/>
              </a:ext>
            </a:extLst>
          </p:cNvPr>
          <p:cNvPicPr>
            <a:picLocks noChangeAspect="1"/>
          </p:cNvPicPr>
          <p:nvPr/>
        </p:nvPicPr>
        <p:blipFill>
          <a:blip r:embed="rId3"/>
          <a:stretch>
            <a:fillRect/>
          </a:stretch>
        </p:blipFill>
        <p:spPr>
          <a:xfrm>
            <a:off x="264962" y="1883528"/>
            <a:ext cx="2950720" cy="4621169"/>
          </a:xfrm>
          <a:prstGeom prst="rect">
            <a:avLst/>
          </a:prstGeom>
        </p:spPr>
      </p:pic>
    </p:spTree>
    <p:extLst>
      <p:ext uri="{BB962C8B-B14F-4D97-AF65-F5344CB8AC3E}">
        <p14:creationId xmlns:p14="http://schemas.microsoft.com/office/powerpoint/2010/main" val="2697416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69D71B-BD5A-46DB-B22F-FF5C09CF60E9}"/>
              </a:ext>
            </a:extLst>
          </p:cNvPr>
          <p:cNvSpPr>
            <a:spLocks noGrp="1"/>
          </p:cNvSpPr>
          <p:nvPr>
            <p:ph type="sldNum" sz="quarter" idx="12"/>
          </p:nvPr>
        </p:nvSpPr>
        <p:spPr/>
        <p:txBody>
          <a:bodyPr/>
          <a:lstStyle/>
          <a:p>
            <a:fld id="{E4D355CA-84B7-41B1-B164-8BB439CC7C6B}" type="slidenum">
              <a:rPr lang="en-GB" smtClean="0"/>
              <a:pPr/>
              <a:t>18</a:t>
            </a:fld>
            <a:endParaRPr lang="en-GB" dirty="0"/>
          </a:p>
        </p:txBody>
      </p:sp>
      <p:sp>
        <p:nvSpPr>
          <p:cNvPr id="4" name="Title 3">
            <a:extLst>
              <a:ext uri="{FF2B5EF4-FFF2-40B4-BE49-F238E27FC236}">
                <a16:creationId xmlns:a16="http://schemas.microsoft.com/office/drawing/2014/main" id="{EFCCBD4E-928E-4383-A4DE-A1B126372650}"/>
              </a:ext>
            </a:extLst>
          </p:cNvPr>
          <p:cNvSpPr>
            <a:spLocks noGrp="1"/>
          </p:cNvSpPr>
          <p:nvPr>
            <p:ph type="title"/>
          </p:nvPr>
        </p:nvSpPr>
        <p:spPr/>
        <p:txBody>
          <a:bodyPr/>
          <a:lstStyle/>
          <a:p>
            <a:r>
              <a:rPr lang="en-GB" dirty="0"/>
              <a:t>The students speak better than us</a:t>
            </a:r>
          </a:p>
        </p:txBody>
      </p:sp>
      <p:sp>
        <p:nvSpPr>
          <p:cNvPr id="5" name="Rectangle 4">
            <a:extLst>
              <a:ext uri="{FF2B5EF4-FFF2-40B4-BE49-F238E27FC236}">
                <a16:creationId xmlns:a16="http://schemas.microsoft.com/office/drawing/2014/main" id="{268AB2AA-C6D4-4746-B738-AA00B9D291A9}"/>
              </a:ext>
            </a:extLst>
          </p:cNvPr>
          <p:cNvSpPr/>
          <p:nvPr/>
        </p:nvSpPr>
        <p:spPr>
          <a:xfrm>
            <a:off x="291549" y="1493887"/>
            <a:ext cx="11701668" cy="6093976"/>
          </a:xfrm>
          <a:prstGeom prst="rect">
            <a:avLst/>
          </a:prstGeom>
        </p:spPr>
        <p:txBody>
          <a:bodyPr wrap="square">
            <a:spAutoFit/>
          </a:bodyPr>
          <a:lstStyle/>
          <a:p>
            <a:r>
              <a:rPr lang="de-DE" sz="2800" dirty="0">
                <a:solidFill>
                  <a:schemeClr val="bg1"/>
                </a:solidFill>
              </a:rPr>
              <a:t>This piece has provided a critical reflection on the position of a newly qualified occupational therapist transitioning into practice to influence recovery-oriented change. Through an exploration into the meanings of recovery and newer understandings, it is evident that practitioners need to focus on service users’ goals relating to recovery and adopt appropriate leadership styles to support such practices: co-production and service user leadership are two examples explored (SCIE, 2008). </a:t>
            </a:r>
            <a:r>
              <a:rPr lang="de-DE" sz="2800" dirty="0">
                <a:highlight>
                  <a:srgbClr val="FFFF00"/>
                </a:highlight>
              </a:rPr>
              <a:t>As a relevant stakeholder, a newly qualified practitioner has the potential to influence innovation and leadership styles that support recovery-based practice, however whilst there are opportunities to enhance practice, there are also challenges including fixed professional attitudes (White, 2013) </a:t>
            </a:r>
            <a:r>
              <a:rPr lang="de-DE" sz="2800" dirty="0">
                <a:solidFill>
                  <a:schemeClr val="bg1"/>
                </a:solidFill>
              </a:rPr>
              <a:t>Annie Johnston</a:t>
            </a:r>
          </a:p>
          <a:p>
            <a:endParaRPr lang="de-DE" dirty="0">
              <a:solidFill>
                <a:schemeClr val="bg1"/>
              </a:solidFill>
            </a:endParaRPr>
          </a:p>
          <a:p>
            <a:endParaRPr lang="de-DE" dirty="0">
              <a:solidFill>
                <a:schemeClr val="bg1"/>
              </a:solidFill>
            </a:endParaRPr>
          </a:p>
          <a:p>
            <a:endParaRPr lang="en-GB" dirty="0"/>
          </a:p>
        </p:txBody>
      </p:sp>
    </p:spTree>
    <p:extLst>
      <p:ext uri="{BB962C8B-B14F-4D97-AF65-F5344CB8AC3E}">
        <p14:creationId xmlns:p14="http://schemas.microsoft.com/office/powerpoint/2010/main" val="56703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77E5F7-992D-4ADA-9496-1FFC96CA3EDD}"/>
              </a:ext>
            </a:extLst>
          </p:cNvPr>
          <p:cNvSpPr>
            <a:spLocks noGrp="1"/>
          </p:cNvSpPr>
          <p:nvPr>
            <p:ph type="sldNum" sz="quarter" idx="12"/>
          </p:nvPr>
        </p:nvSpPr>
        <p:spPr/>
        <p:txBody>
          <a:bodyPr/>
          <a:lstStyle/>
          <a:p>
            <a:fld id="{E4D355CA-84B7-41B1-B164-8BB439CC7C6B}" type="slidenum">
              <a:rPr lang="en-GB" smtClean="0"/>
              <a:pPr/>
              <a:t>19</a:t>
            </a:fld>
            <a:endParaRPr lang="en-GB" dirty="0"/>
          </a:p>
        </p:txBody>
      </p:sp>
      <p:sp>
        <p:nvSpPr>
          <p:cNvPr id="3" name="Content Placeholder 2">
            <a:extLst>
              <a:ext uri="{FF2B5EF4-FFF2-40B4-BE49-F238E27FC236}">
                <a16:creationId xmlns:a16="http://schemas.microsoft.com/office/drawing/2014/main" id="{7B698CE8-5B92-4FCB-BCF5-CCC06039436E}"/>
              </a:ext>
            </a:extLst>
          </p:cNvPr>
          <p:cNvSpPr>
            <a:spLocks noGrp="1"/>
          </p:cNvSpPr>
          <p:nvPr>
            <p:ph idx="1"/>
          </p:nvPr>
        </p:nvSpPr>
        <p:spPr/>
        <p:txBody>
          <a:bodyPr/>
          <a:lstStyle/>
          <a:p>
            <a:r>
              <a:rPr lang="de-DE" sz="3200" dirty="0"/>
              <a:t>As a newly trained MHFA instructor I was initially only aware of the medical model of treatment in mental health care. </a:t>
            </a:r>
            <a:r>
              <a:rPr lang="de-DE" sz="3200" dirty="0">
                <a:solidFill>
                  <a:schemeClr val="tx1"/>
                </a:solidFill>
                <a:highlight>
                  <a:srgbClr val="FFFF00"/>
                </a:highlight>
              </a:rPr>
              <a:t>This consisted of paternalistic ideals and a belief that the professionals knew best (Slade, 2013)</a:t>
            </a:r>
            <a:r>
              <a:rPr lang="de-DE" sz="3200" dirty="0">
                <a:solidFill>
                  <a:schemeClr val="tx1"/>
                </a:solidFill>
              </a:rPr>
              <a:t>.</a:t>
            </a:r>
            <a:r>
              <a:rPr lang="de-DE" sz="3200" dirty="0"/>
              <a:t> The medical model of treatment influenced the way in which I delivered my courses which was authoritative and rigid. I believed that professional expertise trumped individual experience. I believed that there needed to be a clear distinction between me as the instructor and my learners. Nevertheless, I did not see myself as a leader I thought leadership was an assigned role or some mystical endowment for a chosen few.  Tricia McNamee</a:t>
            </a:r>
            <a:endParaRPr lang="en-GB" sz="3200" dirty="0"/>
          </a:p>
          <a:p>
            <a:endParaRPr lang="en-GB" dirty="0"/>
          </a:p>
        </p:txBody>
      </p:sp>
    </p:spTree>
    <p:extLst>
      <p:ext uri="{BB962C8B-B14F-4D97-AF65-F5344CB8AC3E}">
        <p14:creationId xmlns:p14="http://schemas.microsoft.com/office/powerpoint/2010/main" val="1138184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6669-C39E-4CCC-A9EC-10DF72921C87}"/>
              </a:ext>
            </a:extLst>
          </p:cNvPr>
          <p:cNvSpPr>
            <a:spLocks noGrp="1"/>
          </p:cNvSpPr>
          <p:nvPr>
            <p:ph type="title"/>
          </p:nvPr>
        </p:nvSpPr>
        <p:spPr>
          <a:xfrm>
            <a:off x="954000" y="492370"/>
            <a:ext cx="10279150" cy="773722"/>
          </a:xfrm>
        </p:spPr>
        <p:txBody>
          <a:bodyPr/>
          <a:lstStyle/>
          <a:p>
            <a:r>
              <a:rPr lang="en-GB" dirty="0"/>
              <a:t>Co-production and leadership: oil and water?</a:t>
            </a:r>
          </a:p>
        </p:txBody>
      </p:sp>
      <p:sp>
        <p:nvSpPr>
          <p:cNvPr id="3" name="Content Placeholder 2">
            <a:extLst>
              <a:ext uri="{FF2B5EF4-FFF2-40B4-BE49-F238E27FC236}">
                <a16:creationId xmlns:a16="http://schemas.microsoft.com/office/drawing/2014/main" id="{F0F85D55-0D19-4CF5-BE9C-BFB0A09E71B0}"/>
              </a:ext>
            </a:extLst>
          </p:cNvPr>
          <p:cNvSpPr>
            <a:spLocks noGrp="1"/>
          </p:cNvSpPr>
          <p:nvPr>
            <p:ph sz="half" idx="1"/>
          </p:nvPr>
        </p:nvSpPr>
        <p:spPr>
          <a:xfrm>
            <a:off x="234462" y="1014187"/>
            <a:ext cx="2836984" cy="5843813"/>
          </a:xfrm>
        </p:spPr>
        <p:txBody>
          <a:bodyPr/>
          <a:lstStyle/>
          <a:p>
            <a:endParaRPr lang="en-GB" dirty="0"/>
          </a:p>
          <a:p>
            <a:r>
              <a:rPr lang="en-GB" dirty="0"/>
              <a:t>MSc Mental Health Recovery and Social Inclusion (Online)</a:t>
            </a:r>
          </a:p>
          <a:p>
            <a:endParaRPr lang="en-GB" dirty="0"/>
          </a:p>
          <a:p>
            <a:endParaRPr lang="en-GB" dirty="0"/>
          </a:p>
          <a:p>
            <a:endParaRPr lang="en-GB" dirty="0"/>
          </a:p>
          <a:p>
            <a:endParaRPr lang="en-GB" dirty="0"/>
          </a:p>
          <a:p>
            <a:endParaRPr lang="en-GB" dirty="0"/>
          </a:p>
          <a:p>
            <a:r>
              <a:rPr lang="en-GB" dirty="0"/>
              <a:t>https://www.england.nhs.uk/get-involved/resources/ladder-of-engagement-2/</a:t>
            </a:r>
          </a:p>
          <a:p>
            <a:endParaRPr lang="en-GB" dirty="0"/>
          </a:p>
        </p:txBody>
      </p:sp>
      <p:sp>
        <p:nvSpPr>
          <p:cNvPr id="6" name="Slide Number Placeholder 5">
            <a:extLst>
              <a:ext uri="{FF2B5EF4-FFF2-40B4-BE49-F238E27FC236}">
                <a16:creationId xmlns:a16="http://schemas.microsoft.com/office/drawing/2014/main" id="{1B828760-1D66-4861-A96B-4FFD18353873}"/>
              </a:ext>
            </a:extLst>
          </p:cNvPr>
          <p:cNvSpPr>
            <a:spLocks noGrp="1"/>
          </p:cNvSpPr>
          <p:nvPr>
            <p:ph type="sldNum" sz="quarter" idx="12"/>
          </p:nvPr>
        </p:nvSpPr>
        <p:spPr/>
        <p:txBody>
          <a:bodyPr/>
          <a:lstStyle/>
          <a:p>
            <a:fld id="{E4D355CA-84B7-41B1-B164-8BB439CC7C6B}" type="slidenum">
              <a:rPr lang="en-GB" smtClean="0"/>
              <a:pPr/>
              <a:t>2</a:t>
            </a:fld>
            <a:endParaRPr lang="en-GB"/>
          </a:p>
        </p:txBody>
      </p:sp>
      <p:pic>
        <p:nvPicPr>
          <p:cNvPr id="7" name="Picture 2" descr="A diagram of the ladder engagement">
            <a:extLst>
              <a:ext uri="{FF2B5EF4-FFF2-40B4-BE49-F238E27FC236}">
                <a16:creationId xmlns:a16="http://schemas.microsoft.com/office/drawing/2014/main" id="{7B5F4F21-D4E7-4539-9AAC-2137459303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071446" y="1014187"/>
            <a:ext cx="8951581" cy="585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4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D727A-F20F-47A3-862E-2F8071EDE1B8}"/>
              </a:ext>
            </a:extLst>
          </p:cNvPr>
          <p:cNvSpPr>
            <a:spLocks noGrp="1"/>
          </p:cNvSpPr>
          <p:nvPr>
            <p:ph type="sldNum" sz="quarter" idx="12"/>
          </p:nvPr>
        </p:nvSpPr>
        <p:spPr/>
        <p:txBody>
          <a:bodyPr/>
          <a:lstStyle/>
          <a:p>
            <a:fld id="{E4D355CA-84B7-41B1-B164-8BB439CC7C6B}" type="slidenum">
              <a:rPr lang="en-GB" smtClean="0"/>
              <a:pPr/>
              <a:t>20</a:t>
            </a:fld>
            <a:endParaRPr lang="en-GB" dirty="0"/>
          </a:p>
        </p:txBody>
      </p:sp>
      <p:sp>
        <p:nvSpPr>
          <p:cNvPr id="3" name="Content Placeholder 2">
            <a:extLst>
              <a:ext uri="{FF2B5EF4-FFF2-40B4-BE49-F238E27FC236}">
                <a16:creationId xmlns:a16="http://schemas.microsoft.com/office/drawing/2014/main" id="{34F8F298-AF05-4258-AFD0-06F75031016E}"/>
              </a:ext>
            </a:extLst>
          </p:cNvPr>
          <p:cNvSpPr>
            <a:spLocks noGrp="1"/>
          </p:cNvSpPr>
          <p:nvPr>
            <p:ph idx="1"/>
          </p:nvPr>
        </p:nvSpPr>
        <p:spPr>
          <a:xfrm>
            <a:off x="164122" y="783355"/>
            <a:ext cx="12027877" cy="5547108"/>
          </a:xfrm>
        </p:spPr>
        <p:txBody>
          <a:bodyPr/>
          <a:lstStyle/>
          <a:p>
            <a:r>
              <a:rPr lang="de-DE" sz="3600" dirty="0"/>
              <a:t>This course has been transformative in a way I did not envisage when signing up to it. Mainly, it has helped me find a place in an overwhelming concept and its derivative systems, mental health and its care and treatment. My identity, which has not been examined or considered for many years, has been explored and developed. Secondly, my boundaries and values have been tested and have taken a precedence I did not fully allow before in work or study. And thirdly, my views on facilitating and leading change have altered and expanded. </a:t>
            </a:r>
            <a:r>
              <a:rPr lang="de-DE" sz="3600" dirty="0">
                <a:solidFill>
                  <a:schemeClr val="tx1"/>
                </a:solidFill>
                <a:highlight>
                  <a:srgbClr val="FFFF00"/>
                </a:highlight>
              </a:rPr>
              <a:t>Leadership was something that, before starting this course, I believed to be akin to management and my experiences of this were top down, hierarchical, and rarely positive</a:t>
            </a:r>
            <a:r>
              <a:rPr lang="de-DE" sz="3600" dirty="0"/>
              <a:t>. </a:t>
            </a:r>
          </a:p>
          <a:p>
            <a:r>
              <a:rPr lang="de-DE" sz="3600" dirty="0"/>
              <a:t>Rosa Milne</a:t>
            </a:r>
            <a:endParaRPr lang="en-GB" sz="3600" dirty="0"/>
          </a:p>
          <a:p>
            <a:endParaRPr lang="en-GB" dirty="0"/>
          </a:p>
        </p:txBody>
      </p:sp>
    </p:spTree>
    <p:extLst>
      <p:ext uri="{BB962C8B-B14F-4D97-AF65-F5344CB8AC3E}">
        <p14:creationId xmlns:p14="http://schemas.microsoft.com/office/powerpoint/2010/main" val="278798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5CA2BB-CE31-4949-B512-86579B5602C3}"/>
              </a:ext>
            </a:extLst>
          </p:cNvPr>
          <p:cNvSpPr>
            <a:spLocks noGrp="1"/>
          </p:cNvSpPr>
          <p:nvPr>
            <p:ph type="sldNum" sz="quarter" idx="12"/>
          </p:nvPr>
        </p:nvSpPr>
        <p:spPr/>
        <p:txBody>
          <a:bodyPr/>
          <a:lstStyle/>
          <a:p>
            <a:endParaRPr lang="en-GB" dirty="0"/>
          </a:p>
        </p:txBody>
      </p:sp>
      <p:sp>
        <p:nvSpPr>
          <p:cNvPr id="3" name="Content Placeholder 2">
            <a:extLst>
              <a:ext uri="{FF2B5EF4-FFF2-40B4-BE49-F238E27FC236}">
                <a16:creationId xmlns:a16="http://schemas.microsoft.com/office/drawing/2014/main" id="{A51FDA7A-DAE6-4BF6-BB1A-10FC148484DE}"/>
              </a:ext>
            </a:extLst>
          </p:cNvPr>
          <p:cNvSpPr>
            <a:spLocks noGrp="1"/>
          </p:cNvSpPr>
          <p:nvPr>
            <p:ph idx="1"/>
          </p:nvPr>
        </p:nvSpPr>
        <p:spPr>
          <a:xfrm>
            <a:off x="234462" y="187570"/>
            <a:ext cx="11723076" cy="6438518"/>
          </a:xfrm>
        </p:spPr>
        <p:txBody>
          <a:bodyPr/>
          <a:lstStyle/>
          <a:p>
            <a:r>
              <a:rPr lang="de-DE" sz="2800" dirty="0"/>
              <a:t>This reflection on the management decision and the literature reviewed illustrates, risk aversion is widespread in mental health services (Morrissey &amp; Higgins, 2019; Waldemar et al., 2016). This is driven by the deeply entrenched paternalism in the sector (Groot el al., 2020; Waldemar et al., 2018); the widespread blame culture within the sector and the wider society (Morrissey et al., 2018; Morrissey &amp; Higgins, 2019); and a combination of other organisational factors (Frost et al., 2017; Nugent et al., 2017). </a:t>
            </a:r>
            <a:r>
              <a:rPr lang="de-DE" sz="2800" dirty="0">
                <a:solidFill>
                  <a:schemeClr val="tx1"/>
                </a:solidFill>
                <a:highlight>
                  <a:srgbClr val="FFFF00"/>
                </a:highlight>
              </a:rPr>
              <a:t>As a practitioner I find this to be demoralising and frustrating as it impedes my professional development and undermines my ability to embed recovery oriented practice which recognises therapeutic risk taking as an integral component of personal recovery (Farr, 2018; Gee et al., 2017). ‘‘What good is it making someone safer if it merely makes them miserable?’’ </a:t>
            </a:r>
            <a:r>
              <a:rPr lang="de-DE" sz="2800" dirty="0"/>
              <a:t>is a widely quoted statement credited to Justice Munby in his ruling regarding the importance of balancing the duty of care and promoting human rights for service users perceived  as vulnerable (2007, para 120). It is incumbent for mental health providers and practitioners to borrow a leaf from this sagacious statement and recognise the deleterious consequences on service users’ wellbeing and recovery caused by a plethora of risk averse decisions they routinely implement. Peter Mwaniki</a:t>
            </a:r>
            <a:endParaRPr lang="en-GB" sz="2800" dirty="0"/>
          </a:p>
          <a:p>
            <a:endParaRPr lang="en-GB" dirty="0"/>
          </a:p>
        </p:txBody>
      </p:sp>
    </p:spTree>
    <p:extLst>
      <p:ext uri="{BB962C8B-B14F-4D97-AF65-F5344CB8AC3E}">
        <p14:creationId xmlns:p14="http://schemas.microsoft.com/office/powerpoint/2010/main" val="1611766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9376D-8997-4ACE-AAD4-B4B4B6F79B03}"/>
              </a:ext>
            </a:extLst>
          </p:cNvPr>
          <p:cNvSpPr>
            <a:spLocks noGrp="1"/>
          </p:cNvSpPr>
          <p:nvPr>
            <p:ph type="sldNum" sz="quarter" idx="12"/>
          </p:nvPr>
        </p:nvSpPr>
        <p:spPr/>
        <p:txBody>
          <a:bodyPr/>
          <a:lstStyle/>
          <a:p>
            <a:fld id="{E4D355CA-84B7-41B1-B164-8BB439CC7C6B}" type="slidenum">
              <a:rPr lang="en-GB" smtClean="0"/>
              <a:pPr/>
              <a:t>22</a:t>
            </a:fld>
            <a:endParaRPr lang="en-GB" dirty="0"/>
          </a:p>
        </p:txBody>
      </p:sp>
      <p:sp>
        <p:nvSpPr>
          <p:cNvPr id="3" name="Content Placeholder 2">
            <a:extLst>
              <a:ext uri="{FF2B5EF4-FFF2-40B4-BE49-F238E27FC236}">
                <a16:creationId xmlns:a16="http://schemas.microsoft.com/office/drawing/2014/main" id="{6B11EB7A-BC68-4064-8A76-DA4A95F9B99C}"/>
              </a:ext>
            </a:extLst>
          </p:cNvPr>
          <p:cNvSpPr>
            <a:spLocks noGrp="1"/>
          </p:cNvSpPr>
          <p:nvPr>
            <p:ph idx="1"/>
          </p:nvPr>
        </p:nvSpPr>
        <p:spPr>
          <a:xfrm>
            <a:off x="970139" y="422032"/>
            <a:ext cx="10251722" cy="5869354"/>
          </a:xfrm>
        </p:spPr>
        <p:txBody>
          <a:bodyPr/>
          <a:lstStyle/>
          <a:p>
            <a:r>
              <a:rPr lang="en-GB" sz="3600" dirty="0"/>
              <a:t>Service user  outcomes  may  be  greatly  influenced  by  the  formation  of interpersonal  relationships  between  nursing  staff,  which  is  mostly  pioneered  by proactive  leadership.  </a:t>
            </a:r>
            <a:r>
              <a:rPr lang="en-GB" sz="3600" dirty="0">
                <a:solidFill>
                  <a:schemeClr val="tx1"/>
                </a:solidFill>
                <a:highlight>
                  <a:srgbClr val="FFFF00"/>
                </a:highlight>
              </a:rPr>
              <a:t>Successful  leader  and  follower  relationships  among  staff, according  to  Cummings  et  al.  (2010),  result  in  positive  recovery  outcomes,  while suboptimal  leader  and  follower  relationships  can  lead  to  suboptimal  treatment .</a:t>
            </a:r>
          </a:p>
          <a:p>
            <a:r>
              <a:rPr lang="en-GB" sz="3600" dirty="0"/>
              <a:t>As a nurse, it is therefore critical to understand essence of leadership and  its  impact  on  day-to-day  nursing.  Research  shows  a  correlation  between  an effective   nursing   leadership,   and   retention   of   nursing   staff,   a   positive   work environment,  and  improved  service  user  recovery  outcomes  (Wong  et  al.,  2013; Murray et al., 2018).</a:t>
            </a:r>
            <a:r>
              <a:rPr lang="de-DE" sz="3600" dirty="0"/>
              <a:t> Lisa Ngwenya</a:t>
            </a:r>
            <a:endParaRPr lang="en-GB" sz="3600" dirty="0"/>
          </a:p>
          <a:p>
            <a:endParaRPr lang="en-GB" dirty="0"/>
          </a:p>
        </p:txBody>
      </p:sp>
    </p:spTree>
    <p:extLst>
      <p:ext uri="{BB962C8B-B14F-4D97-AF65-F5344CB8AC3E}">
        <p14:creationId xmlns:p14="http://schemas.microsoft.com/office/powerpoint/2010/main" val="3345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F17EF-861B-4908-B1C9-24BF16274933}"/>
              </a:ext>
            </a:extLst>
          </p:cNvPr>
          <p:cNvSpPr>
            <a:spLocks noGrp="1"/>
          </p:cNvSpPr>
          <p:nvPr>
            <p:ph type="sldNum" sz="quarter" idx="12"/>
          </p:nvPr>
        </p:nvSpPr>
        <p:spPr/>
        <p:txBody>
          <a:bodyPr/>
          <a:lstStyle/>
          <a:p>
            <a:fld id="{E4D355CA-84B7-41B1-B164-8BB439CC7C6B}" type="slidenum">
              <a:rPr lang="en-GB" smtClean="0"/>
              <a:pPr/>
              <a:t>23</a:t>
            </a:fld>
            <a:endParaRPr lang="en-GB" dirty="0"/>
          </a:p>
        </p:txBody>
      </p:sp>
      <p:sp>
        <p:nvSpPr>
          <p:cNvPr id="3" name="Content Placeholder 2">
            <a:extLst>
              <a:ext uri="{FF2B5EF4-FFF2-40B4-BE49-F238E27FC236}">
                <a16:creationId xmlns:a16="http://schemas.microsoft.com/office/drawing/2014/main" id="{F86A55A5-5C29-445B-A63D-52EE46D2B790}"/>
              </a:ext>
            </a:extLst>
          </p:cNvPr>
          <p:cNvSpPr>
            <a:spLocks noGrp="1"/>
          </p:cNvSpPr>
          <p:nvPr>
            <p:ph idx="1"/>
          </p:nvPr>
        </p:nvSpPr>
        <p:spPr/>
        <p:txBody>
          <a:bodyPr/>
          <a:lstStyle/>
          <a:p>
            <a:r>
              <a:rPr lang="de-DE" sz="2000" dirty="0">
                <a:solidFill>
                  <a:schemeClr val="tx1"/>
                </a:solidFill>
                <a:highlight>
                  <a:srgbClr val="FFFF00"/>
                </a:highlight>
              </a:rPr>
              <a:t>Until recently, I held the view that to be an effective leader within a healthcare setting, or in fact to lead change, that individual had to demonstrate autocratic leadership traits</a:t>
            </a:r>
            <a:r>
              <a:rPr lang="de-DE" sz="2000" dirty="0"/>
              <a:t>.  I believed that I could not lead change as I do not define myself as an assertive individual.  It would appear that this belief has been shaped by societal beliefs and prejudices.  An article written by Bongiorno et al (2013) highlighted that there is a level of prejudice, particularly towards women, in relation to assertiveness within a leadership role. The authors found that women failing to show agentic behaviour, akin to myself, were found to be less likeable.  More importantly, they were found to be less influential which is likely to impact the level of change that they can initiate.  The authors do go on to state that this stereotypical belief has reduced over time, though it has not been eradicated.  There are also several examples, both as a service user and as a student, that have demonstrated the point that a leader does not have to exert power and take a dominant stance... </a:t>
            </a:r>
            <a:endParaRPr lang="en-GB" sz="2000" dirty="0"/>
          </a:p>
          <a:p>
            <a:endParaRPr lang="en-GB" dirty="0"/>
          </a:p>
        </p:txBody>
      </p:sp>
    </p:spTree>
    <p:extLst>
      <p:ext uri="{BB962C8B-B14F-4D97-AF65-F5344CB8AC3E}">
        <p14:creationId xmlns:p14="http://schemas.microsoft.com/office/powerpoint/2010/main" val="2397306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3A6B6-AF19-41B9-AB05-892515A04EEF}"/>
              </a:ext>
            </a:extLst>
          </p:cNvPr>
          <p:cNvSpPr>
            <a:spLocks noGrp="1"/>
          </p:cNvSpPr>
          <p:nvPr>
            <p:ph type="sldNum" sz="quarter" idx="12"/>
          </p:nvPr>
        </p:nvSpPr>
        <p:spPr/>
        <p:txBody>
          <a:bodyPr/>
          <a:lstStyle/>
          <a:p>
            <a:fld id="{E4D355CA-84B7-41B1-B164-8BB439CC7C6B}" type="slidenum">
              <a:rPr lang="en-GB" smtClean="0"/>
              <a:pPr/>
              <a:t>24</a:t>
            </a:fld>
            <a:endParaRPr lang="en-GB" dirty="0"/>
          </a:p>
        </p:txBody>
      </p:sp>
      <p:sp>
        <p:nvSpPr>
          <p:cNvPr id="3" name="Content Placeholder 2">
            <a:extLst>
              <a:ext uri="{FF2B5EF4-FFF2-40B4-BE49-F238E27FC236}">
                <a16:creationId xmlns:a16="http://schemas.microsoft.com/office/drawing/2014/main" id="{90818FF8-B2B3-4F8B-B333-80A5D204B9EA}"/>
              </a:ext>
            </a:extLst>
          </p:cNvPr>
          <p:cNvSpPr>
            <a:spLocks noGrp="1"/>
          </p:cNvSpPr>
          <p:nvPr>
            <p:ph idx="1"/>
          </p:nvPr>
        </p:nvSpPr>
        <p:spPr>
          <a:xfrm>
            <a:off x="257908" y="0"/>
            <a:ext cx="11934092" cy="6586330"/>
          </a:xfrm>
        </p:spPr>
        <p:txBody>
          <a:bodyPr/>
          <a:lstStyle/>
          <a:p>
            <a:r>
              <a:rPr lang="en-GB" sz="2800" dirty="0"/>
              <a:t>Overall, this whole course has changed my outlook on leadership as well as the mental health services.  </a:t>
            </a:r>
            <a:r>
              <a:rPr lang="en-GB" sz="2800" dirty="0">
                <a:solidFill>
                  <a:schemeClr val="tx1"/>
                </a:solidFill>
                <a:highlight>
                  <a:srgbClr val="FFFF00"/>
                </a:highlight>
              </a:rPr>
              <a:t>First and foremost, I have recognised that I am able to utilise my own experiences in order to promote positive changes. </a:t>
            </a:r>
            <a:r>
              <a:rPr lang="en-GB" sz="2800" dirty="0"/>
              <a:t>Therefore, I can reflect upon a period of my life where I was unwell and in a state of distress and now use this in a positive way. I have also recognised that my personal characteristics, such as being slightly reserved and not particularly assertive, do not detract from my ability to lead change.  In fact, as the previous points show, it appears that it is more beneficial for a leader to actively listen to others and work in collaboration as opposed to being a dictator.  Taken this into consideration, if I were to move into a leadership role, I would aim to work in a way that promotes transformational leadership rather than autocratic leadership.  It is also important to note that there are a number of other leadership styles and theories but throughout the course, and in particular the leadership module, these are the two approaches that stood out to me. Finally, as a service user, I am very passionate about changing the way that mental health services are run, as well as reducing the stigma of mental illness.  I strongly believe that p</a:t>
            </a:r>
            <a:r>
              <a:rPr lang="de-DE" sz="2800" dirty="0"/>
              <a:t>rofessionals and service users should work in partnership, particularly as I know this played a big part in my own recovery journey.  Chelsea Norman</a:t>
            </a:r>
            <a:endParaRPr lang="en-GB" sz="2800" dirty="0"/>
          </a:p>
          <a:p>
            <a:endParaRPr lang="en-GB" dirty="0"/>
          </a:p>
        </p:txBody>
      </p:sp>
    </p:spTree>
    <p:extLst>
      <p:ext uri="{BB962C8B-B14F-4D97-AF65-F5344CB8AC3E}">
        <p14:creationId xmlns:p14="http://schemas.microsoft.com/office/powerpoint/2010/main" val="189760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400E7E-3A61-423E-8E56-8AEB42FFCF06}"/>
              </a:ext>
            </a:extLst>
          </p:cNvPr>
          <p:cNvSpPr>
            <a:spLocks noGrp="1"/>
          </p:cNvSpPr>
          <p:nvPr>
            <p:ph type="sldNum" sz="quarter" idx="12"/>
          </p:nvPr>
        </p:nvSpPr>
        <p:spPr/>
        <p:txBody>
          <a:bodyPr/>
          <a:lstStyle/>
          <a:p>
            <a:fld id="{E4D355CA-84B7-41B1-B164-8BB439CC7C6B}" type="slidenum">
              <a:rPr lang="en-GB" smtClean="0"/>
              <a:pPr/>
              <a:t>25</a:t>
            </a:fld>
            <a:endParaRPr lang="en-GB" dirty="0"/>
          </a:p>
        </p:txBody>
      </p:sp>
      <p:sp>
        <p:nvSpPr>
          <p:cNvPr id="3" name="Content Placeholder 2">
            <a:extLst>
              <a:ext uri="{FF2B5EF4-FFF2-40B4-BE49-F238E27FC236}">
                <a16:creationId xmlns:a16="http://schemas.microsoft.com/office/drawing/2014/main" id="{86402519-5852-4FFB-979A-97E7F729431C}"/>
              </a:ext>
            </a:extLst>
          </p:cNvPr>
          <p:cNvSpPr>
            <a:spLocks noGrp="1"/>
          </p:cNvSpPr>
          <p:nvPr>
            <p:ph idx="1"/>
          </p:nvPr>
        </p:nvSpPr>
        <p:spPr/>
        <p:txBody>
          <a:bodyPr/>
          <a:lstStyle/>
          <a:p>
            <a:r>
              <a:rPr lang="de-DE" dirty="0">
                <a:solidFill>
                  <a:schemeClr val="tx1"/>
                </a:solidFill>
                <a:highlight>
                  <a:srgbClr val="FFFF00"/>
                </a:highlight>
                <a:latin typeface="Arial" panose="020B0604020202020204" pitchFamily="34" charset="0"/>
                <a:ea typeface="Calibri" panose="020F0502020204030204" pitchFamily="34" charset="0"/>
              </a:rPr>
              <a:t>I worked on personal deficits I identified such as wanting to be innovative but initially not realising I had to change first. I realised I had to ‘act out’ the change, let other professionals see the change within myself and project this outwards. Karen Campbell</a:t>
            </a:r>
          </a:p>
          <a:p>
            <a:endParaRPr lang="de-DE" dirty="0">
              <a:latin typeface="Arial" panose="020B0604020202020204" pitchFamily="34" charset="0"/>
              <a:ea typeface="Calibri" panose="020F0502020204030204" pitchFamily="34" charset="0"/>
            </a:endParaRPr>
          </a:p>
          <a:p>
            <a:r>
              <a:rPr lang="en-GB" dirty="0">
                <a:solidFill>
                  <a:schemeClr val="tx1"/>
                </a:solidFill>
                <a:highlight>
                  <a:srgbClr val="FFFF00"/>
                </a:highlight>
              </a:rPr>
              <a:t>Reflection can often be a painful process and in relation to this assignment it has been an experience  that  has  created  examination  of  my  attitudes  and  behaviour  in  regard  to developing leadership. </a:t>
            </a:r>
            <a:r>
              <a:rPr lang="en-GB" dirty="0" err="1"/>
              <a:t>Boud</a:t>
            </a:r>
            <a:r>
              <a:rPr lang="en-GB" dirty="0"/>
              <a:t> et al. (1985) describe this process as consciously looking at considering how behaviour, experiences and emotions can be interpreted as a positive learning experience. For me, personally, this has resulted in an in-depth scrutiny of personal assumptions,  values  and  beliefs  that  can  influence  professional  practice  (Fletcher  et  al., 2010). Simon Martin</a:t>
            </a:r>
          </a:p>
          <a:p>
            <a:endParaRPr lang="de-DE" dirty="0">
              <a:solidFill>
                <a:srgbClr val="000000"/>
              </a:solidFill>
              <a:latin typeface="Arial" panose="020B060402020202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2176969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0FD3A6-E45A-4455-B097-A751E6E5E492}"/>
              </a:ext>
            </a:extLst>
          </p:cNvPr>
          <p:cNvSpPr>
            <a:spLocks noGrp="1"/>
          </p:cNvSpPr>
          <p:nvPr>
            <p:ph type="sldNum" sz="quarter" idx="12"/>
          </p:nvPr>
        </p:nvSpPr>
        <p:spPr/>
        <p:txBody>
          <a:bodyPr/>
          <a:lstStyle/>
          <a:p>
            <a:fld id="{E4D355CA-84B7-41B1-B164-8BB439CC7C6B}" type="slidenum">
              <a:rPr lang="en-GB" smtClean="0"/>
              <a:pPr/>
              <a:t>26</a:t>
            </a:fld>
            <a:endParaRPr lang="en-GB" dirty="0"/>
          </a:p>
        </p:txBody>
      </p:sp>
      <p:sp>
        <p:nvSpPr>
          <p:cNvPr id="3" name="Content Placeholder 2">
            <a:extLst>
              <a:ext uri="{FF2B5EF4-FFF2-40B4-BE49-F238E27FC236}">
                <a16:creationId xmlns:a16="http://schemas.microsoft.com/office/drawing/2014/main" id="{D5B78A20-9A23-4610-9BF2-B65974B606CA}"/>
              </a:ext>
            </a:extLst>
          </p:cNvPr>
          <p:cNvSpPr>
            <a:spLocks noGrp="1"/>
          </p:cNvSpPr>
          <p:nvPr>
            <p:ph idx="1"/>
          </p:nvPr>
        </p:nvSpPr>
        <p:spPr>
          <a:xfrm>
            <a:off x="970139" y="351692"/>
            <a:ext cx="10251722" cy="6506308"/>
          </a:xfrm>
        </p:spPr>
        <p:txBody>
          <a:bodyPr/>
          <a:lstStyle/>
          <a:p>
            <a:r>
              <a:rPr lang="de-DE" dirty="0"/>
              <a:t>This process has unfolded so clearly through the course, especially as a student with lived experience.  The knowledge and awareness we have gained from the course materials has been enriched by the collaborative learning approach, that has brought together practitioners and people with lived experience in a shared space where we can be equals. Mental health professionals amongst my peers have related how they have a greater understanding of service user perspectives. My enhanced skills in research and academic writing have enabled </a:t>
            </a:r>
            <a:r>
              <a:rPr lang="de-DE" dirty="0">
                <a:hlinkClick r:id="rId2"/>
              </a:rPr>
              <a:t>Survivors Voices</a:t>
            </a:r>
            <a:r>
              <a:rPr lang="de-DE" dirty="0"/>
              <a:t> to produce publishable research and improve our peer support and survivor activism practice. Other life changes have both contributed and sabotaged putting all my learning into practice. But overall I can recognise that the course has given me a confidence and resolve in my leadership which has lifted us from a small bunch of volunteers to a focussed, skilled and effective user-led organisation that is achieving far more than its tiny resources would suggest. </a:t>
            </a:r>
            <a:r>
              <a:rPr lang="de-DE" sz="2800" dirty="0">
                <a:solidFill>
                  <a:schemeClr val="tx1"/>
                </a:solidFill>
                <a:highlight>
                  <a:srgbClr val="FFFF00"/>
                </a:highlight>
              </a:rPr>
              <a:t>It’s a little miracle and this course has been so instrumental in our transformation. </a:t>
            </a:r>
            <a:r>
              <a:rPr lang="de-DE" dirty="0">
                <a:solidFill>
                  <a:schemeClr val="tx1"/>
                </a:solidFill>
                <a:highlight>
                  <a:srgbClr val="FFFF00"/>
                </a:highlight>
              </a:rPr>
              <a:t>Jane Chevous</a:t>
            </a:r>
            <a:endParaRPr lang="en-GB" dirty="0">
              <a:solidFill>
                <a:schemeClr val="tx1"/>
              </a:solidFill>
              <a:highlight>
                <a:srgbClr val="FFFF00"/>
              </a:highlight>
            </a:endParaRPr>
          </a:p>
          <a:p>
            <a:endParaRPr lang="en-GB" dirty="0">
              <a:solidFill>
                <a:schemeClr val="tx1"/>
              </a:solidFill>
            </a:endParaRPr>
          </a:p>
        </p:txBody>
      </p:sp>
    </p:spTree>
    <p:extLst>
      <p:ext uri="{BB962C8B-B14F-4D97-AF65-F5344CB8AC3E}">
        <p14:creationId xmlns:p14="http://schemas.microsoft.com/office/powerpoint/2010/main" val="2020321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35601-0ACD-4451-AD3D-8C5C74818B76}"/>
              </a:ext>
            </a:extLst>
          </p:cNvPr>
          <p:cNvSpPr>
            <a:spLocks noGrp="1"/>
          </p:cNvSpPr>
          <p:nvPr>
            <p:ph type="sldNum" sz="quarter" idx="12"/>
          </p:nvPr>
        </p:nvSpPr>
        <p:spPr/>
        <p:txBody>
          <a:bodyPr/>
          <a:lstStyle/>
          <a:p>
            <a:fld id="{E4D355CA-84B7-41B1-B164-8BB439CC7C6B}" type="slidenum">
              <a:rPr lang="en-GB" smtClean="0"/>
              <a:pPr/>
              <a:t>27</a:t>
            </a:fld>
            <a:endParaRPr lang="en-GB" dirty="0"/>
          </a:p>
        </p:txBody>
      </p:sp>
      <p:sp>
        <p:nvSpPr>
          <p:cNvPr id="3" name="Content Placeholder 2">
            <a:extLst>
              <a:ext uri="{FF2B5EF4-FFF2-40B4-BE49-F238E27FC236}">
                <a16:creationId xmlns:a16="http://schemas.microsoft.com/office/drawing/2014/main" id="{5D969294-BEA8-40F4-819E-5FF495FFFE3D}"/>
              </a:ext>
            </a:extLst>
          </p:cNvPr>
          <p:cNvSpPr>
            <a:spLocks noGrp="1"/>
          </p:cNvSpPr>
          <p:nvPr>
            <p:ph idx="1"/>
          </p:nvPr>
        </p:nvSpPr>
        <p:spPr/>
        <p:txBody>
          <a:bodyPr/>
          <a:lstStyle/>
          <a:p>
            <a:pPr indent="-457200"/>
            <a:r>
              <a:rPr lang="en-GB" dirty="0"/>
              <a:t>National Health Service. </a:t>
            </a:r>
            <a:r>
              <a:rPr lang="en-GB" i="1" dirty="0"/>
              <a:t>Ladder of Engagement</a:t>
            </a:r>
            <a:r>
              <a:rPr lang="en-GB" dirty="0"/>
              <a:t>. NHS. Retrieved  June, 14, 2021  from</a:t>
            </a:r>
          </a:p>
          <a:p>
            <a:pPr indent="-457200"/>
            <a:r>
              <a:rPr lang="en-GB" dirty="0"/>
              <a:t>  	</a:t>
            </a:r>
            <a:r>
              <a:rPr lang="en-GB" dirty="0">
                <a:hlinkClick r:id="rId2"/>
              </a:rPr>
              <a:t>https://www.england.nhs.uk/get-involved/resources/ladder-of-engagement-2/</a:t>
            </a:r>
            <a:endParaRPr lang="en-GB" dirty="0"/>
          </a:p>
          <a:p>
            <a:pPr indent="-457200"/>
            <a:r>
              <a:rPr lang="en-GB" dirty="0"/>
              <a:t>Nursing and Midwifery Council. (2018). </a:t>
            </a:r>
            <a:r>
              <a:rPr lang="en-GB" i="1" dirty="0"/>
              <a:t>Standards for Education (2018). </a:t>
            </a:r>
            <a:r>
              <a:rPr lang="en-GB" dirty="0"/>
              <a:t>NMC. 	Retrieved   June, 14, 2021  </a:t>
            </a:r>
            <a:r>
              <a:rPr lang="en-GB" dirty="0">
                <a:hlinkClick r:id="rId3"/>
              </a:rPr>
              <a:t>https://www.nmc.org.uk/education/standards-for-education2/</a:t>
            </a:r>
            <a:endParaRPr lang="en-GB" dirty="0"/>
          </a:p>
          <a:p>
            <a:pPr indent="-457200"/>
            <a:endParaRPr lang="en-GB" dirty="0"/>
          </a:p>
          <a:p>
            <a:pPr indent="-457200"/>
            <a:r>
              <a:rPr lang="en-GB" dirty="0"/>
              <a:t>Social Care Institute for Excellence. (2015). </a:t>
            </a:r>
            <a:r>
              <a:rPr lang="en-GB" i="1" dirty="0"/>
              <a:t>Co-production in social care: what it is and how to do it - At a glance</a:t>
            </a:r>
            <a:r>
              <a:rPr lang="en-GB" dirty="0"/>
              <a:t>. SCIE. Retrieved June, 14, 2021 from 	</a:t>
            </a:r>
            <a:r>
              <a:rPr lang="en-GB" dirty="0">
                <a:hlinkClick r:id="rId4"/>
              </a:rPr>
              <a:t>https://www.scie.org.uk/publications/guides/guide51/at-a-glance/</a:t>
            </a:r>
            <a:endParaRPr lang="en-GB" dirty="0"/>
          </a:p>
          <a:p>
            <a:pPr indent="-457200"/>
            <a:endParaRPr lang="en-GB" dirty="0"/>
          </a:p>
          <a:p>
            <a:endParaRPr lang="en-GB" dirty="0"/>
          </a:p>
        </p:txBody>
      </p:sp>
      <p:sp>
        <p:nvSpPr>
          <p:cNvPr id="4" name="Title 3">
            <a:extLst>
              <a:ext uri="{FF2B5EF4-FFF2-40B4-BE49-F238E27FC236}">
                <a16:creationId xmlns:a16="http://schemas.microsoft.com/office/drawing/2014/main" id="{34EAFBC7-5D43-40B6-BE91-9DF51A8ABD1F}"/>
              </a:ext>
            </a:extLst>
          </p:cNvPr>
          <p:cNvSpPr>
            <a:spLocks noGrp="1"/>
          </p:cNvSpPr>
          <p:nvPr>
            <p:ph type="title"/>
          </p:nvPr>
        </p:nvSpPr>
        <p:spPr/>
        <p:txBody>
          <a:bodyPr/>
          <a:lstStyle/>
          <a:p>
            <a:r>
              <a:rPr lang="en-GB" dirty="0"/>
              <a:t>Reference list </a:t>
            </a:r>
          </a:p>
        </p:txBody>
      </p:sp>
    </p:spTree>
    <p:extLst>
      <p:ext uri="{BB962C8B-B14F-4D97-AF65-F5344CB8AC3E}">
        <p14:creationId xmlns:p14="http://schemas.microsoft.com/office/powerpoint/2010/main" val="2768475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630F4-166A-44FE-9DE8-573E5F297EDF}"/>
              </a:ext>
            </a:extLst>
          </p:cNvPr>
          <p:cNvSpPr>
            <a:spLocks noGrp="1"/>
          </p:cNvSpPr>
          <p:nvPr>
            <p:ph type="sldNum" sz="quarter" idx="12"/>
          </p:nvPr>
        </p:nvSpPr>
        <p:spPr/>
        <p:txBody>
          <a:bodyPr/>
          <a:lstStyle/>
          <a:p>
            <a:fld id="{E4D355CA-84B7-41B1-B164-8BB439CC7C6B}" type="slidenum">
              <a:rPr lang="en-GB" smtClean="0"/>
              <a:pPr/>
              <a:t>3</a:t>
            </a:fld>
            <a:endParaRPr lang="en-GB" dirty="0"/>
          </a:p>
        </p:txBody>
      </p:sp>
      <p:sp>
        <p:nvSpPr>
          <p:cNvPr id="3" name="Content Placeholder 2">
            <a:extLst>
              <a:ext uri="{FF2B5EF4-FFF2-40B4-BE49-F238E27FC236}">
                <a16:creationId xmlns:a16="http://schemas.microsoft.com/office/drawing/2014/main" id="{8CAE9E11-E573-450C-A870-C010B8AA585D}"/>
              </a:ext>
            </a:extLst>
          </p:cNvPr>
          <p:cNvSpPr>
            <a:spLocks noGrp="1"/>
          </p:cNvSpPr>
          <p:nvPr>
            <p:ph idx="1"/>
          </p:nvPr>
        </p:nvSpPr>
        <p:spPr>
          <a:xfrm>
            <a:off x="970139" y="1367692"/>
            <a:ext cx="10251722" cy="5337908"/>
          </a:xfrm>
        </p:spPr>
        <p:txBody>
          <a:bodyPr/>
          <a:lstStyle/>
          <a:p>
            <a:r>
              <a:rPr lang="en-GB" dirty="0" err="1"/>
              <a:t>Dr.</a:t>
            </a:r>
            <a:r>
              <a:rPr lang="en-GB" dirty="0"/>
              <a:t> Audrey Campbell (co-presenter)</a:t>
            </a:r>
          </a:p>
          <a:p>
            <a:r>
              <a:rPr lang="en-GB" dirty="0"/>
              <a:t>Mark Sanderson (student and co-presenter)</a:t>
            </a:r>
          </a:p>
          <a:p>
            <a:r>
              <a:rPr lang="en-GB" dirty="0"/>
              <a:t>Karen Campbell (contributor)</a:t>
            </a:r>
          </a:p>
          <a:p>
            <a:r>
              <a:rPr lang="en-GB" dirty="0"/>
              <a:t>Jane Chevous (contributor) </a:t>
            </a:r>
          </a:p>
          <a:p>
            <a:r>
              <a:rPr lang="en-GB" dirty="0"/>
              <a:t>Simon Martin (contributor)</a:t>
            </a:r>
          </a:p>
          <a:p>
            <a:r>
              <a:rPr lang="en-GB" dirty="0"/>
              <a:t>Peter Mwaniki (contributor)</a:t>
            </a:r>
          </a:p>
          <a:p>
            <a:r>
              <a:rPr lang="en-GB" dirty="0"/>
              <a:t>Lisa Ngwenya (contributor)</a:t>
            </a:r>
          </a:p>
          <a:p>
            <a:r>
              <a:rPr lang="en-GB" dirty="0"/>
              <a:t>Chelsea Norman (contributor)</a:t>
            </a:r>
          </a:p>
          <a:p>
            <a:r>
              <a:rPr lang="en-GB" dirty="0"/>
              <a:t>Rosa Milne (contributor) </a:t>
            </a:r>
          </a:p>
          <a:p>
            <a:r>
              <a:rPr lang="en-GB" dirty="0"/>
              <a:t>Tricia McNamee (contributor)</a:t>
            </a:r>
          </a:p>
          <a:p>
            <a:r>
              <a:rPr lang="en-GB" dirty="0"/>
              <a:t>Annie Johnston (contributor)</a:t>
            </a:r>
          </a:p>
          <a:p>
            <a:endParaRPr lang="en-GB" dirty="0"/>
          </a:p>
        </p:txBody>
      </p:sp>
      <p:sp>
        <p:nvSpPr>
          <p:cNvPr id="4" name="Title 3">
            <a:extLst>
              <a:ext uri="{FF2B5EF4-FFF2-40B4-BE49-F238E27FC236}">
                <a16:creationId xmlns:a16="http://schemas.microsoft.com/office/drawing/2014/main" id="{3BCEAABB-ADD2-4466-BB73-516CADB44128}"/>
              </a:ext>
            </a:extLst>
          </p:cNvPr>
          <p:cNvSpPr>
            <a:spLocks noGrp="1"/>
          </p:cNvSpPr>
          <p:nvPr>
            <p:ph type="title"/>
          </p:nvPr>
        </p:nvSpPr>
        <p:spPr/>
        <p:txBody>
          <a:bodyPr/>
          <a:lstStyle/>
          <a:p>
            <a:r>
              <a:rPr lang="en-GB" dirty="0"/>
              <a:t>Contributors</a:t>
            </a:r>
          </a:p>
        </p:txBody>
      </p:sp>
    </p:spTree>
    <p:extLst>
      <p:ext uri="{BB962C8B-B14F-4D97-AF65-F5344CB8AC3E}">
        <p14:creationId xmlns:p14="http://schemas.microsoft.com/office/powerpoint/2010/main" val="211169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A0ED8-C2A9-46DF-99B4-2173FF0CE594}"/>
              </a:ext>
            </a:extLst>
          </p:cNvPr>
          <p:cNvSpPr>
            <a:spLocks noGrp="1"/>
          </p:cNvSpPr>
          <p:nvPr>
            <p:ph type="sldNum" sz="quarter" idx="12"/>
          </p:nvPr>
        </p:nvSpPr>
        <p:spPr/>
        <p:txBody>
          <a:bodyPr/>
          <a:lstStyle/>
          <a:p>
            <a:fld id="{E4D355CA-84B7-41B1-B164-8BB439CC7C6B}" type="slidenum">
              <a:rPr lang="en-GB" smtClean="0"/>
              <a:pPr/>
              <a:t>4</a:t>
            </a:fld>
            <a:endParaRPr lang="en-GB" dirty="0"/>
          </a:p>
        </p:txBody>
      </p:sp>
      <p:sp>
        <p:nvSpPr>
          <p:cNvPr id="3" name="Content Placeholder 2">
            <a:extLst>
              <a:ext uri="{FF2B5EF4-FFF2-40B4-BE49-F238E27FC236}">
                <a16:creationId xmlns:a16="http://schemas.microsoft.com/office/drawing/2014/main" id="{0F560139-37BC-45E5-AFA1-82C6420DC5BB}"/>
              </a:ext>
            </a:extLst>
          </p:cNvPr>
          <p:cNvSpPr>
            <a:spLocks noGrp="1"/>
          </p:cNvSpPr>
          <p:nvPr>
            <p:ph idx="1"/>
          </p:nvPr>
        </p:nvSpPr>
        <p:spPr/>
        <p:txBody>
          <a:bodyPr/>
          <a:lstStyle/>
          <a:p>
            <a:r>
              <a:rPr lang="en-GB" b="1" dirty="0"/>
              <a:t>How we are addressing these themes:</a:t>
            </a:r>
          </a:p>
          <a:p>
            <a:r>
              <a:rPr lang="en-GB" b="1" dirty="0"/>
              <a:t>HSK </a:t>
            </a:r>
            <a:r>
              <a:rPr lang="en-GB" dirty="0"/>
              <a:t>Learning and Teaching Online Conference 2021</a:t>
            </a:r>
            <a:r>
              <a:rPr lang="de-DE" dirty="0"/>
              <a:t>: Embracing Diversity and Change </a:t>
            </a:r>
            <a:endParaRPr lang="en-GB" dirty="0"/>
          </a:p>
          <a:p>
            <a:r>
              <a:rPr lang="en-GB" dirty="0"/>
              <a:t>Themes:</a:t>
            </a:r>
          </a:p>
          <a:p>
            <a:pPr fontAlgn="base"/>
            <a:r>
              <a:rPr lang="en-GB" dirty="0"/>
              <a:t>Celebrating innovation - the move to blended, flexible learning: including presentations exploring research, practice-based experience, good practice in Learning, Teaching, Assessment and Practice particularly exploring flexible, innovative approaches</a:t>
            </a:r>
          </a:p>
          <a:p>
            <a:pPr fontAlgn="base"/>
            <a:r>
              <a:rPr lang="en-GB" dirty="0"/>
              <a:t>Supporting success for BAME students: including shared examples of best practice, collaborative work with students, hints and tips, reports from projects/innovative work in academic, support, professional or practice settings</a:t>
            </a:r>
          </a:p>
          <a:p>
            <a:endParaRPr lang="en-GB" dirty="0"/>
          </a:p>
        </p:txBody>
      </p:sp>
      <p:sp>
        <p:nvSpPr>
          <p:cNvPr id="4" name="Title 3">
            <a:extLst>
              <a:ext uri="{FF2B5EF4-FFF2-40B4-BE49-F238E27FC236}">
                <a16:creationId xmlns:a16="http://schemas.microsoft.com/office/drawing/2014/main" id="{8DE7D4B3-E7CB-4469-BE6C-9FF8671A6342}"/>
              </a:ext>
            </a:extLst>
          </p:cNvPr>
          <p:cNvSpPr>
            <a:spLocks noGrp="1"/>
          </p:cNvSpPr>
          <p:nvPr>
            <p:ph type="title"/>
          </p:nvPr>
        </p:nvSpPr>
        <p:spPr/>
        <p:txBody>
          <a:bodyPr/>
          <a:lstStyle/>
          <a:p>
            <a:r>
              <a:rPr lang="en-GB" dirty="0"/>
              <a:t>Conference Themes</a:t>
            </a:r>
          </a:p>
        </p:txBody>
      </p:sp>
    </p:spTree>
    <p:extLst>
      <p:ext uri="{BB962C8B-B14F-4D97-AF65-F5344CB8AC3E}">
        <p14:creationId xmlns:p14="http://schemas.microsoft.com/office/powerpoint/2010/main" val="702990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829BBC-4B71-4FCD-896E-061EEDA7419E}"/>
              </a:ext>
            </a:extLst>
          </p:cNvPr>
          <p:cNvSpPr>
            <a:spLocks noGrp="1"/>
          </p:cNvSpPr>
          <p:nvPr>
            <p:ph type="sldNum" sz="quarter" idx="12"/>
          </p:nvPr>
        </p:nvSpPr>
        <p:spPr/>
        <p:txBody>
          <a:bodyPr/>
          <a:lstStyle/>
          <a:p>
            <a:fld id="{E4D355CA-84B7-41B1-B164-8BB439CC7C6B}" type="slidenum">
              <a:rPr lang="en-GB" smtClean="0"/>
              <a:pPr/>
              <a:t>5</a:t>
            </a:fld>
            <a:endParaRPr lang="en-GB" dirty="0"/>
          </a:p>
        </p:txBody>
      </p:sp>
      <p:sp>
        <p:nvSpPr>
          <p:cNvPr id="3" name="Content Placeholder 2">
            <a:extLst>
              <a:ext uri="{FF2B5EF4-FFF2-40B4-BE49-F238E27FC236}">
                <a16:creationId xmlns:a16="http://schemas.microsoft.com/office/drawing/2014/main" id="{60345FD3-4596-4426-8254-C6E64579CE3B}"/>
              </a:ext>
            </a:extLst>
          </p:cNvPr>
          <p:cNvSpPr>
            <a:spLocks noGrp="1"/>
          </p:cNvSpPr>
          <p:nvPr>
            <p:ph idx="1"/>
          </p:nvPr>
        </p:nvSpPr>
        <p:spPr>
          <a:xfrm>
            <a:off x="970139" y="1805354"/>
            <a:ext cx="10251722" cy="4833985"/>
          </a:xfrm>
        </p:spPr>
        <p:txBody>
          <a:bodyPr/>
          <a:lstStyle/>
          <a:p>
            <a:pPr marL="342900" indent="-342900">
              <a:buFont typeface="Arial" panose="020B0604020202020204" pitchFamily="34" charset="0"/>
              <a:buChar char="•"/>
            </a:pPr>
            <a:r>
              <a:rPr lang="de-DE" sz="3200" dirty="0"/>
              <a:t>Mental Health Recovery has been called a “transformation ideology” </a:t>
            </a:r>
          </a:p>
          <a:p>
            <a:pPr marL="342900" indent="-342900">
              <a:buFont typeface="Arial" panose="020B0604020202020204" pitchFamily="34" charset="0"/>
              <a:buChar char="•"/>
            </a:pPr>
            <a:endParaRPr lang="de-DE" sz="3200" dirty="0"/>
          </a:p>
          <a:p>
            <a:pPr marL="342900" indent="-342900">
              <a:buFont typeface="Arial" panose="020B0604020202020204" pitchFamily="34" charset="0"/>
              <a:buChar char="•"/>
            </a:pPr>
            <a:r>
              <a:rPr lang="de-DE" sz="3200" dirty="0"/>
              <a:t>Co-production originated in the US in the 1970s</a:t>
            </a:r>
          </a:p>
          <a:p>
            <a:pPr marL="342900" indent="-342900">
              <a:buFont typeface="Arial" panose="020B0604020202020204" pitchFamily="34" charset="0"/>
              <a:buChar char="•"/>
            </a:pPr>
            <a:endParaRPr lang="de-DE" sz="3200" dirty="0"/>
          </a:p>
          <a:p>
            <a:pPr marL="342900" indent="-342900">
              <a:buFont typeface="Arial" panose="020B0604020202020204" pitchFamily="34" charset="0"/>
              <a:buChar char="•"/>
            </a:pPr>
            <a:r>
              <a:rPr lang="de-DE" sz="3200" dirty="0"/>
              <a:t>Co-production now</a:t>
            </a:r>
          </a:p>
          <a:p>
            <a:pPr marL="342900" indent="-342900">
              <a:buFont typeface="Arial" panose="020B0604020202020204" pitchFamily="34" charset="0"/>
              <a:buChar char="•"/>
            </a:pPr>
            <a:endParaRPr lang="de-DE" sz="3200" dirty="0"/>
          </a:p>
          <a:p>
            <a:pPr marL="342900" indent="-342900">
              <a:buFont typeface="Arial" panose="020B0604020202020204" pitchFamily="34" charset="0"/>
              <a:buChar char="•"/>
            </a:pPr>
            <a:r>
              <a:rPr lang="de-DE" sz="3200" dirty="0"/>
              <a:t>Impact of co-production on staff</a:t>
            </a:r>
            <a:endParaRPr lang="en-GB" sz="3200" dirty="0"/>
          </a:p>
        </p:txBody>
      </p:sp>
      <p:sp>
        <p:nvSpPr>
          <p:cNvPr id="4" name="Title 3">
            <a:extLst>
              <a:ext uri="{FF2B5EF4-FFF2-40B4-BE49-F238E27FC236}">
                <a16:creationId xmlns:a16="http://schemas.microsoft.com/office/drawing/2014/main" id="{88F56928-1D31-4207-8789-4E87B9E3A117}"/>
              </a:ext>
            </a:extLst>
          </p:cNvPr>
          <p:cNvSpPr>
            <a:spLocks noGrp="1"/>
          </p:cNvSpPr>
          <p:nvPr>
            <p:ph type="title"/>
          </p:nvPr>
        </p:nvSpPr>
        <p:spPr/>
        <p:txBody>
          <a:bodyPr/>
          <a:lstStyle/>
          <a:p>
            <a:r>
              <a:rPr lang="en-GB" dirty="0"/>
              <a:t>Mental health and co-production</a:t>
            </a:r>
          </a:p>
        </p:txBody>
      </p:sp>
    </p:spTree>
    <p:extLst>
      <p:ext uri="{BB962C8B-B14F-4D97-AF65-F5344CB8AC3E}">
        <p14:creationId xmlns:p14="http://schemas.microsoft.com/office/powerpoint/2010/main" val="421368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4824C0-8A87-44FC-AD2F-8CCCB738E314}"/>
              </a:ext>
            </a:extLst>
          </p:cNvPr>
          <p:cNvSpPr>
            <a:spLocks noGrp="1"/>
          </p:cNvSpPr>
          <p:nvPr>
            <p:ph type="sldNum" sz="quarter" idx="12"/>
          </p:nvPr>
        </p:nvSpPr>
        <p:spPr>
          <a:xfrm>
            <a:off x="9821333" y="898770"/>
            <a:ext cx="1400528" cy="230832"/>
          </a:xfrm>
        </p:spPr>
        <p:txBody>
          <a:bodyPr/>
          <a:lstStyle/>
          <a:p>
            <a:fld id="{E4D355CA-84B7-41B1-B164-8BB439CC7C6B}" type="slidenum">
              <a:rPr lang="en-GB" smtClean="0"/>
              <a:pPr/>
              <a:t>6</a:t>
            </a:fld>
            <a:endParaRPr lang="en-GB" dirty="0"/>
          </a:p>
        </p:txBody>
      </p:sp>
      <p:sp>
        <p:nvSpPr>
          <p:cNvPr id="3" name="Content Placeholder 2">
            <a:extLst>
              <a:ext uri="{FF2B5EF4-FFF2-40B4-BE49-F238E27FC236}">
                <a16:creationId xmlns:a16="http://schemas.microsoft.com/office/drawing/2014/main" id="{14BCD0A7-60C8-438D-A3CE-B8B55DA444FE}"/>
              </a:ext>
            </a:extLst>
          </p:cNvPr>
          <p:cNvSpPr>
            <a:spLocks noGrp="1"/>
          </p:cNvSpPr>
          <p:nvPr>
            <p:ph idx="1"/>
          </p:nvPr>
        </p:nvSpPr>
        <p:spPr>
          <a:xfrm>
            <a:off x="970139" y="2039814"/>
            <a:ext cx="10251722" cy="4034831"/>
          </a:xfrm>
        </p:spPr>
        <p:txBody>
          <a:bodyPr/>
          <a:lstStyle/>
          <a:p>
            <a:pPr marL="342900" indent="-342900">
              <a:buFont typeface="Arial" panose="020B0604020202020204" pitchFamily="34" charset="0"/>
              <a:buChar char="•"/>
            </a:pPr>
            <a:r>
              <a:rPr lang="en-GB" sz="3600" dirty="0"/>
              <a:t>Nose to tail involvement and participation.</a:t>
            </a:r>
          </a:p>
          <a:p>
            <a:endParaRPr lang="en-GB" sz="3600" dirty="0"/>
          </a:p>
          <a:p>
            <a:pPr marL="342900" indent="-342900">
              <a:buFont typeface="Arial" panose="020B0604020202020204" pitchFamily="34" charset="0"/>
              <a:buChar char="•"/>
            </a:pPr>
            <a:r>
              <a:rPr lang="en-GB" sz="3600" dirty="0"/>
              <a:t>Role modelling and embedding principles of co-production through our teaching and learning approaches</a:t>
            </a:r>
          </a:p>
          <a:p>
            <a:endParaRPr lang="en-GB" sz="3600" dirty="0"/>
          </a:p>
          <a:p>
            <a:pPr marL="342900" indent="-342900">
              <a:buFont typeface="Arial" panose="020B0604020202020204" pitchFamily="34" charset="0"/>
              <a:buChar char="•"/>
            </a:pPr>
            <a:r>
              <a:rPr lang="en-GB" sz="3600" dirty="0"/>
              <a:t>Formative co-production exercises. </a:t>
            </a:r>
          </a:p>
          <a:p>
            <a:endParaRPr lang="en-GB" dirty="0"/>
          </a:p>
        </p:txBody>
      </p:sp>
      <p:sp>
        <p:nvSpPr>
          <p:cNvPr id="6" name="Title 5">
            <a:extLst>
              <a:ext uri="{FF2B5EF4-FFF2-40B4-BE49-F238E27FC236}">
                <a16:creationId xmlns:a16="http://schemas.microsoft.com/office/drawing/2014/main" id="{4F691141-510D-435D-A9AB-2BDED5B588C1}"/>
              </a:ext>
            </a:extLst>
          </p:cNvPr>
          <p:cNvSpPr>
            <a:spLocks noGrp="1"/>
          </p:cNvSpPr>
          <p:nvPr>
            <p:ph type="title"/>
          </p:nvPr>
        </p:nvSpPr>
        <p:spPr/>
        <p:txBody>
          <a:bodyPr/>
          <a:lstStyle/>
          <a:p>
            <a:r>
              <a:rPr lang="en-GB" dirty="0"/>
              <a:t>Co-production, our view</a:t>
            </a:r>
          </a:p>
        </p:txBody>
      </p:sp>
    </p:spTree>
    <p:extLst>
      <p:ext uri="{BB962C8B-B14F-4D97-AF65-F5344CB8AC3E}">
        <p14:creationId xmlns:p14="http://schemas.microsoft.com/office/powerpoint/2010/main" val="389696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F6462-3C93-4C5A-AE4F-BEDDFA149172}"/>
              </a:ext>
            </a:extLst>
          </p:cNvPr>
          <p:cNvSpPr>
            <a:spLocks noGrp="1"/>
          </p:cNvSpPr>
          <p:nvPr>
            <p:ph type="sldNum" sz="quarter" idx="12"/>
          </p:nvPr>
        </p:nvSpPr>
        <p:spPr/>
        <p:txBody>
          <a:bodyPr/>
          <a:lstStyle/>
          <a:p>
            <a:fld id="{E4D355CA-84B7-41B1-B164-8BB439CC7C6B}" type="slidenum">
              <a:rPr lang="en-GB" smtClean="0"/>
              <a:pPr/>
              <a:t>7</a:t>
            </a:fld>
            <a:endParaRPr lang="en-GB" dirty="0"/>
          </a:p>
        </p:txBody>
      </p:sp>
      <p:sp>
        <p:nvSpPr>
          <p:cNvPr id="3" name="Content Placeholder 2">
            <a:extLst>
              <a:ext uri="{FF2B5EF4-FFF2-40B4-BE49-F238E27FC236}">
                <a16:creationId xmlns:a16="http://schemas.microsoft.com/office/drawing/2014/main" id="{987D1859-6FED-4031-84A3-E8BFD3AF5E0F}"/>
              </a:ext>
            </a:extLst>
          </p:cNvPr>
          <p:cNvSpPr>
            <a:spLocks noGrp="1"/>
          </p:cNvSpPr>
          <p:nvPr>
            <p:ph idx="1"/>
          </p:nvPr>
        </p:nvSpPr>
        <p:spPr>
          <a:xfrm>
            <a:off x="0" y="783355"/>
            <a:ext cx="11863753" cy="6074645"/>
          </a:xfrm>
        </p:spPr>
        <p:txBody>
          <a:bodyPr/>
          <a:lstStyle/>
          <a:p>
            <a:pPr marL="342900" indent="-342900">
              <a:buFont typeface="Arial" panose="020B0604020202020204" pitchFamily="34" charset="0"/>
              <a:buChar char="•"/>
            </a:pPr>
            <a:r>
              <a:rPr lang="en-GB" dirty="0"/>
              <a:t>NMC Standards for Learning and Teaching 2018</a:t>
            </a:r>
          </a:p>
          <a:p>
            <a:pPr>
              <a:spcBef>
                <a:spcPts val="600"/>
              </a:spcBef>
              <a:spcAft>
                <a:spcPts val="0"/>
              </a:spcAft>
            </a:pPr>
            <a:r>
              <a:rPr lang="en-GB" dirty="0"/>
              <a:t>1.11 ensure programmes are designed, developed, delivered, evaluated and co-produced with service users and other stakeholders </a:t>
            </a:r>
          </a:p>
          <a:p>
            <a:pPr>
              <a:spcBef>
                <a:spcPts val="600"/>
              </a:spcBef>
              <a:spcAft>
                <a:spcPts val="0"/>
              </a:spcAft>
            </a:pPr>
            <a:r>
              <a:rPr lang="en-GB" dirty="0"/>
              <a:t>5.5 curricula are co-produced with stakeholders who have experience relevant to the programme </a:t>
            </a:r>
          </a:p>
          <a:p>
            <a:endParaRPr lang="en-GB" dirty="0"/>
          </a:p>
          <a:p>
            <a:pPr marL="342900" indent="-342900">
              <a:buFont typeface="Arial" panose="020B0604020202020204" pitchFamily="34" charset="0"/>
              <a:buChar char="•"/>
            </a:pPr>
            <a:r>
              <a:rPr lang="en-GB" dirty="0"/>
              <a:t>Social Care Institute for Excellence ‘Co-production is a key concept in the development of public services. It has the potential to make an important contribution to all of the big challenges that face social care services.’</a:t>
            </a:r>
          </a:p>
          <a:p>
            <a:endParaRPr lang="en-GB" dirty="0"/>
          </a:p>
          <a:p>
            <a:pPr marL="342900" indent="-342900">
              <a:buFont typeface="Arial" panose="020B0604020202020204" pitchFamily="34" charset="0"/>
              <a:buChar char="•"/>
            </a:pPr>
            <a:r>
              <a:rPr lang="en-GB" dirty="0"/>
              <a:t>NHS England  have a co-production model and a lot of resources. Alongside the rolling out of  5000 peer support workers with lived experience to work in the NHS over the next 5 years. Co-production is here to stay</a:t>
            </a:r>
          </a:p>
          <a:p>
            <a:r>
              <a:rPr lang="en-GB" dirty="0">
                <a:hlinkClick r:id="rId2"/>
              </a:rPr>
              <a:t>https://www.england.nhs.uk/get-involved/resources/co-production-resources/</a:t>
            </a:r>
            <a:endParaRPr lang="en-GB" dirty="0"/>
          </a:p>
          <a:p>
            <a:endParaRPr lang="en-GB" dirty="0"/>
          </a:p>
          <a:p>
            <a:endParaRPr lang="en-GB" dirty="0"/>
          </a:p>
        </p:txBody>
      </p:sp>
      <p:sp>
        <p:nvSpPr>
          <p:cNvPr id="4" name="Title 3">
            <a:extLst>
              <a:ext uri="{FF2B5EF4-FFF2-40B4-BE49-F238E27FC236}">
                <a16:creationId xmlns:a16="http://schemas.microsoft.com/office/drawing/2014/main" id="{3A7234DE-6386-4FCA-83A5-2F60F1AB90CE}"/>
              </a:ext>
            </a:extLst>
          </p:cNvPr>
          <p:cNvSpPr>
            <a:spLocks noGrp="1"/>
          </p:cNvSpPr>
          <p:nvPr>
            <p:ph type="title"/>
          </p:nvPr>
        </p:nvSpPr>
        <p:spPr>
          <a:xfrm>
            <a:off x="970139" y="211015"/>
            <a:ext cx="7361569" cy="572340"/>
          </a:xfrm>
        </p:spPr>
        <p:txBody>
          <a:bodyPr/>
          <a:lstStyle/>
          <a:p>
            <a:r>
              <a:rPr lang="en-GB" dirty="0"/>
              <a:t>Why co-produce? Some reasons</a:t>
            </a:r>
          </a:p>
        </p:txBody>
      </p:sp>
    </p:spTree>
    <p:extLst>
      <p:ext uri="{BB962C8B-B14F-4D97-AF65-F5344CB8AC3E}">
        <p14:creationId xmlns:p14="http://schemas.microsoft.com/office/powerpoint/2010/main" val="272809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CCDEC6-306F-4C6B-A087-EE34CCDEE428}"/>
              </a:ext>
            </a:extLst>
          </p:cNvPr>
          <p:cNvSpPr>
            <a:spLocks noGrp="1"/>
          </p:cNvSpPr>
          <p:nvPr>
            <p:ph type="sldNum" sz="quarter" idx="12"/>
          </p:nvPr>
        </p:nvSpPr>
        <p:spPr/>
        <p:txBody>
          <a:bodyPr/>
          <a:lstStyle/>
          <a:p>
            <a:fld id="{E4D355CA-84B7-41B1-B164-8BB439CC7C6B}" type="slidenum">
              <a:rPr lang="en-GB" smtClean="0"/>
              <a:pPr/>
              <a:t>8</a:t>
            </a:fld>
            <a:endParaRPr lang="en-GB" dirty="0"/>
          </a:p>
        </p:txBody>
      </p:sp>
      <p:sp>
        <p:nvSpPr>
          <p:cNvPr id="3" name="Content Placeholder 2">
            <a:extLst>
              <a:ext uri="{FF2B5EF4-FFF2-40B4-BE49-F238E27FC236}">
                <a16:creationId xmlns:a16="http://schemas.microsoft.com/office/drawing/2014/main" id="{2ADCBC58-0467-48CF-A41D-2BF2224E3023}"/>
              </a:ext>
            </a:extLst>
          </p:cNvPr>
          <p:cNvSpPr>
            <a:spLocks noGrp="1"/>
          </p:cNvSpPr>
          <p:nvPr>
            <p:ph idx="1"/>
          </p:nvPr>
        </p:nvSpPr>
        <p:spPr>
          <a:xfrm>
            <a:off x="398585" y="1336431"/>
            <a:ext cx="10823276" cy="5345724"/>
          </a:xfrm>
        </p:spPr>
        <p:txBody>
          <a:bodyPr/>
          <a:lstStyle/>
          <a:p>
            <a:endParaRPr lang="en-GB" sz="3600" dirty="0"/>
          </a:p>
          <a:p>
            <a:r>
              <a:rPr lang="en-GB" sz="3600" dirty="0"/>
              <a:t>Why is it taking so long?</a:t>
            </a:r>
          </a:p>
          <a:p>
            <a:r>
              <a:rPr lang="en-GB" sz="3600" dirty="0"/>
              <a:t>Appropriation and ‘dumbing down’ of the concept</a:t>
            </a:r>
          </a:p>
          <a:p>
            <a:r>
              <a:rPr lang="en-GB" sz="3600" dirty="0"/>
              <a:t>Sterilisation</a:t>
            </a:r>
          </a:p>
          <a:p>
            <a:r>
              <a:rPr lang="en-GB" sz="3600" dirty="0"/>
              <a:t>Professional’s use of a little bit of knowledge without understanding the philosophical base?</a:t>
            </a:r>
          </a:p>
          <a:p>
            <a:r>
              <a:rPr lang="en-GB" sz="3600" dirty="0"/>
              <a:t>Professional arrogance?</a:t>
            </a:r>
          </a:p>
          <a:p>
            <a:r>
              <a:rPr lang="en-GB" sz="3600" dirty="0"/>
              <a:t>Othering, them and us?</a:t>
            </a:r>
          </a:p>
          <a:p>
            <a:r>
              <a:rPr lang="en-GB" sz="3600" dirty="0"/>
              <a:t>Thinking we know better?</a:t>
            </a:r>
          </a:p>
          <a:p>
            <a:endParaRPr lang="en-GB" sz="3600" dirty="0"/>
          </a:p>
          <a:p>
            <a:r>
              <a:rPr lang="en-GB" sz="3600" dirty="0"/>
              <a:t>(See Karen Campbell’s quote at the end)</a:t>
            </a:r>
          </a:p>
          <a:p>
            <a:endParaRPr lang="en-GB" sz="3600" dirty="0"/>
          </a:p>
          <a:p>
            <a:r>
              <a:rPr lang="en-GB" sz="3600" dirty="0"/>
              <a:t>The colonisation or sterilisation of the approach until it doesn’t really represent what it was meant to be and a losing sight of the activist survivor roots until it becomes meaningless. Professionalisation is dangerous.</a:t>
            </a:r>
          </a:p>
        </p:txBody>
      </p:sp>
      <p:sp>
        <p:nvSpPr>
          <p:cNvPr id="4" name="Title 3">
            <a:extLst>
              <a:ext uri="{FF2B5EF4-FFF2-40B4-BE49-F238E27FC236}">
                <a16:creationId xmlns:a16="http://schemas.microsoft.com/office/drawing/2014/main" id="{09B0DAB6-EC7A-49AF-82B7-732FF93E6F0B}"/>
              </a:ext>
            </a:extLst>
          </p:cNvPr>
          <p:cNvSpPr>
            <a:spLocks noGrp="1"/>
          </p:cNvSpPr>
          <p:nvPr>
            <p:ph type="title"/>
          </p:nvPr>
        </p:nvSpPr>
        <p:spPr/>
        <p:txBody>
          <a:bodyPr/>
          <a:lstStyle/>
          <a:p>
            <a:r>
              <a:rPr lang="en-GB" dirty="0"/>
              <a:t>Policy and real world change</a:t>
            </a:r>
          </a:p>
        </p:txBody>
      </p:sp>
    </p:spTree>
    <p:extLst>
      <p:ext uri="{BB962C8B-B14F-4D97-AF65-F5344CB8AC3E}">
        <p14:creationId xmlns:p14="http://schemas.microsoft.com/office/powerpoint/2010/main" val="286990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B92A2-DEF8-4FA4-A775-63F7D38C3C84}"/>
              </a:ext>
            </a:extLst>
          </p:cNvPr>
          <p:cNvSpPr>
            <a:spLocks noGrp="1"/>
          </p:cNvSpPr>
          <p:nvPr>
            <p:ph type="sldNum" sz="quarter" idx="12"/>
          </p:nvPr>
        </p:nvSpPr>
        <p:spPr/>
        <p:txBody>
          <a:bodyPr/>
          <a:lstStyle/>
          <a:p>
            <a:fld id="{E4D355CA-84B7-41B1-B164-8BB439CC7C6B}" type="slidenum">
              <a:rPr lang="en-GB" smtClean="0"/>
              <a:pPr/>
              <a:t>9</a:t>
            </a:fld>
            <a:endParaRPr lang="en-GB" dirty="0"/>
          </a:p>
        </p:txBody>
      </p:sp>
      <p:sp>
        <p:nvSpPr>
          <p:cNvPr id="3" name="Content Placeholder 2">
            <a:extLst>
              <a:ext uri="{FF2B5EF4-FFF2-40B4-BE49-F238E27FC236}">
                <a16:creationId xmlns:a16="http://schemas.microsoft.com/office/drawing/2014/main" id="{A7AC0D5F-E05D-4797-B5B4-4F0C6FA81ADF}"/>
              </a:ext>
            </a:extLst>
          </p:cNvPr>
          <p:cNvSpPr>
            <a:spLocks noGrp="1"/>
          </p:cNvSpPr>
          <p:nvPr>
            <p:ph idx="1"/>
          </p:nvPr>
        </p:nvSpPr>
        <p:spPr>
          <a:xfrm>
            <a:off x="970139" y="1667729"/>
            <a:ext cx="10251722" cy="4923693"/>
          </a:xfrm>
        </p:spPr>
        <p:txBody>
          <a:bodyPr/>
          <a:lstStyle/>
          <a:p>
            <a:r>
              <a:rPr lang="en-GB" dirty="0"/>
              <a:t>Values in  action</a:t>
            </a:r>
          </a:p>
          <a:p>
            <a:endParaRPr lang="en-GB" dirty="0"/>
          </a:p>
          <a:p>
            <a:r>
              <a:rPr lang="en-GB" dirty="0"/>
              <a:t>Formative assessments in 3 modules are based on co-production exercises.</a:t>
            </a:r>
          </a:p>
          <a:p>
            <a:endParaRPr lang="en-GB" dirty="0"/>
          </a:p>
          <a:p>
            <a:r>
              <a:rPr lang="en-GB" dirty="0"/>
              <a:t>Final assignment of 7 across 3 modules is a short reflective piece. </a:t>
            </a:r>
          </a:p>
          <a:p>
            <a:endParaRPr lang="en-GB" dirty="0"/>
          </a:p>
          <a:p>
            <a:r>
              <a:rPr lang="en-GB" dirty="0"/>
              <a:t>Leadership style or no leadership at all?</a:t>
            </a:r>
          </a:p>
          <a:p>
            <a:endParaRPr lang="en-GB" dirty="0"/>
          </a:p>
          <a:p>
            <a:r>
              <a:rPr lang="en-GB" dirty="0"/>
              <a:t>Practice change</a:t>
            </a:r>
          </a:p>
          <a:p>
            <a:endParaRPr lang="en-GB" dirty="0"/>
          </a:p>
        </p:txBody>
      </p:sp>
      <p:sp>
        <p:nvSpPr>
          <p:cNvPr id="4" name="Title 3">
            <a:extLst>
              <a:ext uri="{FF2B5EF4-FFF2-40B4-BE49-F238E27FC236}">
                <a16:creationId xmlns:a16="http://schemas.microsoft.com/office/drawing/2014/main" id="{C36F2AF9-B4AB-43B0-ADF2-3BD55C432433}"/>
              </a:ext>
            </a:extLst>
          </p:cNvPr>
          <p:cNvSpPr>
            <a:spLocks noGrp="1"/>
          </p:cNvSpPr>
          <p:nvPr>
            <p:ph type="title"/>
          </p:nvPr>
        </p:nvSpPr>
        <p:spPr>
          <a:xfrm>
            <a:off x="970139" y="321270"/>
            <a:ext cx="7361569" cy="365125"/>
          </a:xfrm>
        </p:spPr>
        <p:txBody>
          <a:bodyPr/>
          <a:lstStyle/>
          <a:p>
            <a:r>
              <a:rPr lang="en-GB" dirty="0"/>
              <a:t>Leadership and co-production in our teaching and learning</a:t>
            </a:r>
          </a:p>
        </p:txBody>
      </p:sp>
    </p:spTree>
    <p:extLst>
      <p:ext uri="{BB962C8B-B14F-4D97-AF65-F5344CB8AC3E}">
        <p14:creationId xmlns:p14="http://schemas.microsoft.com/office/powerpoint/2010/main" val="1325562724"/>
      </p:ext>
    </p:extLst>
  </p:cSld>
  <p:clrMapOvr>
    <a:masterClrMapping/>
  </p:clrMapOvr>
</p:sld>
</file>

<file path=ppt/theme/theme1.xml><?xml version="1.0" encoding="utf-8"?>
<a:theme xmlns:a="http://schemas.openxmlformats.org/drawingml/2006/main" name="Herts Theme">
  <a:themeElements>
    <a:clrScheme name="Custom 2">
      <a:dk1>
        <a:srgbClr val="203232"/>
      </a:dk1>
      <a:lt1>
        <a:srgbClr val="FFFFFF"/>
      </a:lt1>
      <a:dk2>
        <a:srgbClr val="203232"/>
      </a:dk2>
      <a:lt2>
        <a:srgbClr val="FFFFFF"/>
      </a:lt2>
      <a:accent1>
        <a:srgbClr val="9C5FB5"/>
      </a:accent1>
      <a:accent2>
        <a:srgbClr val="00B9E4"/>
      </a:accent2>
      <a:accent3>
        <a:srgbClr val="F53F5B"/>
      </a:accent3>
      <a:accent4>
        <a:srgbClr val="0073CF"/>
      </a:accent4>
      <a:accent5>
        <a:srgbClr val="45B382"/>
      </a:accent5>
      <a:accent6>
        <a:srgbClr val="FFCF20"/>
      </a:accent6>
      <a:hlink>
        <a:srgbClr val="0073CF"/>
      </a:hlink>
      <a:folHlink>
        <a:srgbClr val="9C5F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5A84A74B7CC946A1B72CDC27C24F4E" ma:contentTypeVersion="13" ma:contentTypeDescription="Create a new document." ma:contentTypeScope="" ma:versionID="2e3f89c1ebcdbc977776e9826da1f2aa">
  <xsd:schema xmlns:xsd="http://www.w3.org/2001/XMLSchema" xmlns:xs="http://www.w3.org/2001/XMLSchema" xmlns:p="http://schemas.microsoft.com/office/2006/metadata/properties" xmlns:ns3="c01ab0cf-4451-4df1-b1ee-5407e6c19579" xmlns:ns4="33881899-bc28-44a7-aa0a-b577deb9335e" targetNamespace="http://schemas.microsoft.com/office/2006/metadata/properties" ma:root="true" ma:fieldsID="262e702515923fb7756db3b2e76277d9" ns3:_="" ns4:_="">
    <xsd:import namespace="c01ab0cf-4451-4df1-b1ee-5407e6c19579"/>
    <xsd:import namespace="33881899-bc28-44a7-aa0a-b577deb9335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1ab0cf-4451-4df1-b1ee-5407e6c1957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881899-bc28-44a7-aa0a-b577deb9335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40C712-5994-4FD3-9E31-C4081548FB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1ab0cf-4451-4df1-b1ee-5407e6c19579"/>
    <ds:schemaRef ds:uri="33881899-bc28-44a7-aa0a-b577deb933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562270-7F52-4020-95D4-57576E934282}">
  <ds:schemaRefs>
    <ds:schemaRef ds:uri="http://purl.org/dc/terms/"/>
    <ds:schemaRef ds:uri="33881899-bc28-44a7-aa0a-b577deb9335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c01ab0cf-4451-4df1-b1ee-5407e6c19579"/>
    <ds:schemaRef ds:uri="http://www.w3.org/XML/1998/namespace"/>
    <ds:schemaRef ds:uri="http://purl.org/dc/dcmitype/"/>
  </ds:schemaRefs>
</ds:datastoreItem>
</file>

<file path=customXml/itemProps3.xml><?xml version="1.0" encoding="utf-8"?>
<ds:datastoreItem xmlns:ds="http://schemas.openxmlformats.org/officeDocument/2006/customXml" ds:itemID="{832B78D2-E33E-450E-B9DB-6F2A0E534F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2205</TotalTime>
  <Words>2524</Words>
  <Application>Microsoft Office PowerPoint</Application>
  <PresentationFormat>Widescreen</PresentationFormat>
  <Paragraphs>168</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Herts Theme</vt:lpstr>
      <vt:lpstr>PowerPoint Presentation</vt:lpstr>
      <vt:lpstr>Co-production and leadership: oil and water?</vt:lpstr>
      <vt:lpstr>Contributors</vt:lpstr>
      <vt:lpstr>Conference Themes</vt:lpstr>
      <vt:lpstr>Mental health and co-production</vt:lpstr>
      <vt:lpstr>Co-production, our view</vt:lpstr>
      <vt:lpstr>Why co-produce? Some reasons</vt:lpstr>
      <vt:lpstr>Policy and real world change</vt:lpstr>
      <vt:lpstr>Leadership and co-production in our teaching and learning</vt:lpstr>
      <vt:lpstr>Equality &amp; Access </vt:lpstr>
      <vt:lpstr>Opportunities For Innovation </vt:lpstr>
      <vt:lpstr>Implementing Change </vt:lpstr>
      <vt:lpstr>The Pressure To Prove Myself Academically </vt:lpstr>
      <vt:lpstr>From a hopeful chef  </vt:lpstr>
      <vt:lpstr>To a young man trapped in the mental health system </vt:lpstr>
      <vt:lpstr>Serious mental illness is not always forever and should not exclude people </vt:lpstr>
      <vt:lpstr>Nor should it define whether people are capable or not of completing higher education </vt:lpstr>
      <vt:lpstr>The students speak better than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 list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 The scientific study of brain and behaviour</dc:title>
  <dc:creator>Nicholas Shipp</dc:creator>
  <cp:lastModifiedBy>Audrey Campbell</cp:lastModifiedBy>
  <cp:revision>22</cp:revision>
  <dcterms:created xsi:type="dcterms:W3CDTF">2020-10-03T14:25:03Z</dcterms:created>
  <dcterms:modified xsi:type="dcterms:W3CDTF">2021-06-15T09:24:18Z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0x010100BF5A84A74B7CC946A1B72CDC27C24F4E</vt:lpwstr>
  </property>
</Properties>
</file>